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Archivo ExtraBold"/>
      <p:bold r:id="rId39"/>
      <p:boldItalic r:id="rId40"/>
    </p:embeddedFont>
    <p:embeddedFont>
      <p:font typeface="Montserrat"/>
      <p:regular r:id="rId41"/>
      <p:bold r:id="rId42"/>
      <p:italic r:id="rId43"/>
      <p:boldItalic r:id="rId44"/>
    </p:embeddedFont>
    <p:embeddedFont>
      <p:font typeface="Anaheim"/>
      <p:regular r:id="rId45"/>
    </p:embeddedFont>
    <p:embeddedFont>
      <p:font typeface="Bebas Neue"/>
      <p:regular r:id="rId46"/>
    </p:embeddedFont>
    <p:embeddedFont>
      <p:font typeface="Lexend Deca SemiBold"/>
      <p:regular r:id="rId47"/>
      <p:bold r:id="rId48"/>
    </p:embeddedFont>
    <p:embeddedFont>
      <p:font typeface="PT Sans"/>
      <p:regular r:id="rId49"/>
      <p:bold r:id="rId50"/>
      <p:italic r:id="rId51"/>
      <p:boldItalic r:id="rId52"/>
    </p:embeddedFont>
    <p:embeddedFont>
      <p:font typeface="DM Sans"/>
      <p:regular r:id="rId53"/>
      <p:bold r:id="rId54"/>
      <p:italic r:id="rId55"/>
      <p:boldItalic r:id="rId56"/>
    </p:embeddedFont>
    <p:embeddedFont>
      <p:font typeface="Lexend Dec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ExtraBold-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BebasNeue-regular.fntdata"/><Relationship Id="rId45"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exendDecaSemiBold-bold.fntdata"/><Relationship Id="rId47" Type="http://schemas.openxmlformats.org/officeDocument/2006/relationships/font" Target="fonts/LexendDecaSemiBold-regular.fntdata"/><Relationship Id="rId49"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ArchivoExtraBold-bold.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italic.fntdata"/><Relationship Id="rId50" Type="http://schemas.openxmlformats.org/officeDocument/2006/relationships/font" Target="fonts/PTSans-bold.fntdata"/><Relationship Id="rId53" Type="http://schemas.openxmlformats.org/officeDocument/2006/relationships/font" Target="fonts/DMSans-regular.fntdata"/><Relationship Id="rId52" Type="http://schemas.openxmlformats.org/officeDocument/2006/relationships/font" Target="fonts/PTSans-boldItalic.fntdata"/><Relationship Id="rId11" Type="http://schemas.openxmlformats.org/officeDocument/2006/relationships/slide" Target="slides/slide7.xml"/><Relationship Id="rId55" Type="http://schemas.openxmlformats.org/officeDocument/2006/relationships/font" Target="fonts/DMSans-italic.fntdata"/><Relationship Id="rId10" Type="http://schemas.openxmlformats.org/officeDocument/2006/relationships/slide" Target="slides/slide6.xml"/><Relationship Id="rId54" Type="http://schemas.openxmlformats.org/officeDocument/2006/relationships/font" Target="fonts/DMSans-bold.fntdata"/><Relationship Id="rId13" Type="http://schemas.openxmlformats.org/officeDocument/2006/relationships/slide" Target="slides/slide9.xml"/><Relationship Id="rId57" Type="http://schemas.openxmlformats.org/officeDocument/2006/relationships/font" Target="fonts/LexendDeca-regular.fntdata"/><Relationship Id="rId12" Type="http://schemas.openxmlformats.org/officeDocument/2006/relationships/slide" Target="slides/slide8.xml"/><Relationship Id="rId56" Type="http://schemas.openxmlformats.org/officeDocument/2006/relationships/font" Target="fonts/DMSans-bold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LexendDec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34d8b72c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34d8b72c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34d8b72c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34d8b72c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34d8b72c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34d8b72c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34d8b72c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34d8b72c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34d8b72c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34d8b72c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34d8b72c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34d8b72c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34d8b72c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34d8b72c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34d8b72c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34d8b72c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34d8b72c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34d8b72c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42a0701b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42a0701b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42a0701b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42a0701b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42a0701b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42a0701b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42a0701b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42a0701b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42a0701b1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42a0701b1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42a0701b1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42a0701b1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42a0701b1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42a0701b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42a0701b1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42a0701b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42a0701b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442a0701b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42a0701b1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42a0701b1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42a0701b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42a0701b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42a0701b1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42a0701b1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34d8b72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34d8b72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42a0701b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442a0701b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42a0701b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442a0701b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42a0701b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42a0701b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34d8b72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34d8b72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34d8b72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34d8b72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34d8b72c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34d8b72c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34d8b72c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34d8b72c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34d8b72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34d8b72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34d8b72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34d8b72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83017"/>
            <a:ext cx="4289100" cy="1963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1" sz="4600">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436283"/>
            <a:ext cx="3897900" cy="424200"/>
          </a:xfrm>
          <a:prstGeom prst="rect">
            <a:avLst/>
          </a:prstGeom>
          <a:gradFill>
            <a:gsLst>
              <a:gs pos="0">
                <a:schemeClr val="dk2"/>
              </a:gs>
              <a:gs pos="100000">
                <a:schemeClr val="lt2"/>
              </a:gs>
            </a:gsLst>
            <a:lin ang="0" scaled="0"/>
          </a:gra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rot="10800000">
            <a:off x="495225"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9175" y="415760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a:blip r:embed="rId2">
            <a:alphaModFix/>
          </a:blip>
          <a:stretch>
            <a:fillRect/>
          </a:stretch>
        </p:blipFill>
        <p:spPr>
          <a:xfrm rot="-2700000">
            <a:off x="7290260" y="-2333650"/>
            <a:ext cx="349758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p:nvPr>
            <p:ph idx="1" type="subTitle"/>
          </p:nvPr>
        </p:nvSpPr>
        <p:spPr>
          <a:xfrm>
            <a:off x="1284000" y="3259075"/>
            <a:ext cx="6576000" cy="497100"/>
          </a:xfrm>
          <a:prstGeom prst="rect">
            <a:avLst/>
          </a:prstGeom>
          <a:gradFill>
            <a:gsLst>
              <a:gs pos="0">
                <a:schemeClr val="dk2"/>
              </a:gs>
              <a:gs pos="100000">
                <a:schemeClr val="lt2"/>
              </a:gs>
            </a:gsLst>
            <a:lin ang="0"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2" name="Shape 52"/>
        <p:cNvGrpSpPr/>
        <p:nvPr/>
      </p:nvGrpSpPr>
      <p:grpSpPr>
        <a:xfrm>
          <a:off x="0" y="0"/>
          <a:ext cx="0" cy="0"/>
          <a:chOff x="0" y="0"/>
          <a:chExt cx="0" cy="0"/>
        </a:xfrm>
      </p:grpSpPr>
      <p:sp>
        <p:nvSpPr>
          <p:cNvPr id="53" name="Google Shape;5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13"/>
          <p:cNvSpPr txBox="1"/>
          <p:nvPr>
            <p:ph hasCustomPrompt="1" idx="2" type="title"/>
          </p:nvPr>
        </p:nvSpPr>
        <p:spPr>
          <a:xfrm>
            <a:off x="818400" y="1508175"/>
            <a:ext cx="1069200" cy="572700"/>
          </a:xfrm>
          <a:prstGeom prst="rect">
            <a:avLst/>
          </a:prstGeom>
          <a:gradFill>
            <a:gsLst>
              <a:gs pos="0">
                <a:schemeClr val="dk2"/>
              </a:gs>
              <a:gs pos="100000">
                <a:schemeClr val="lt2"/>
              </a:gs>
            </a:gsLst>
            <a:lin ang="0" scaled="0"/>
          </a:gradFill>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3" type="title"/>
          </p:nvPr>
        </p:nvSpPr>
        <p:spPr>
          <a:xfrm>
            <a:off x="818400" y="2941600"/>
            <a:ext cx="1069200" cy="572700"/>
          </a:xfrm>
          <a:prstGeom prst="rect">
            <a:avLst/>
          </a:prstGeom>
          <a:gradFill>
            <a:gsLst>
              <a:gs pos="0">
                <a:schemeClr val="dk2"/>
              </a:gs>
              <a:gs pos="100000">
                <a:schemeClr val="lt2"/>
              </a:gs>
            </a:gsLst>
            <a:lin ang="0" scaled="0"/>
          </a:gradFill>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4" type="title"/>
          </p:nvPr>
        </p:nvSpPr>
        <p:spPr>
          <a:xfrm>
            <a:off x="3517675" y="1508175"/>
            <a:ext cx="1069200" cy="572700"/>
          </a:xfrm>
          <a:prstGeom prst="rect">
            <a:avLst/>
          </a:prstGeom>
          <a:gradFill>
            <a:gsLst>
              <a:gs pos="0">
                <a:schemeClr val="dk2"/>
              </a:gs>
              <a:gs pos="100000">
                <a:schemeClr val="lt2"/>
              </a:gs>
            </a:gsLst>
            <a:lin ang="0" scaled="0"/>
          </a:gradFill>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5" type="title"/>
          </p:nvPr>
        </p:nvSpPr>
        <p:spPr>
          <a:xfrm>
            <a:off x="3517675" y="2941600"/>
            <a:ext cx="1069200" cy="572700"/>
          </a:xfrm>
          <a:prstGeom prst="rect">
            <a:avLst/>
          </a:prstGeom>
          <a:gradFill>
            <a:gsLst>
              <a:gs pos="0">
                <a:schemeClr val="dk2"/>
              </a:gs>
              <a:gs pos="100000">
                <a:schemeClr val="lt2"/>
              </a:gs>
            </a:gsLst>
            <a:lin ang="0" scaled="0"/>
          </a:gradFill>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1" type="subTitle"/>
          </p:nvPr>
        </p:nvSpPr>
        <p:spPr>
          <a:xfrm>
            <a:off x="720000" y="2318571"/>
            <a:ext cx="1963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 name="Google Shape;59;p13"/>
          <p:cNvSpPr txBox="1"/>
          <p:nvPr>
            <p:ph idx="6" type="subTitle"/>
          </p:nvPr>
        </p:nvSpPr>
        <p:spPr>
          <a:xfrm>
            <a:off x="3419275" y="2318571"/>
            <a:ext cx="1963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 name="Google Shape;60;p13"/>
          <p:cNvSpPr txBox="1"/>
          <p:nvPr>
            <p:ph idx="7" type="subTitle"/>
          </p:nvPr>
        </p:nvSpPr>
        <p:spPr>
          <a:xfrm>
            <a:off x="720000" y="3752046"/>
            <a:ext cx="1963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8" type="subTitle"/>
          </p:nvPr>
        </p:nvSpPr>
        <p:spPr>
          <a:xfrm>
            <a:off x="3419275" y="3752046"/>
            <a:ext cx="1963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13"/>
          <p:cNvSpPr/>
          <p:nvPr/>
        </p:nvSpPr>
        <p:spPr>
          <a:xfrm>
            <a:off x="-438975" y="441290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 name="Shape 63"/>
        <p:cNvGrpSpPr/>
        <p:nvPr/>
      </p:nvGrpSpPr>
      <p:grpSpPr>
        <a:xfrm>
          <a:off x="0" y="0"/>
          <a:ext cx="0" cy="0"/>
          <a:chOff x="0" y="0"/>
          <a:chExt cx="0" cy="0"/>
        </a:xfrm>
      </p:grpSpPr>
      <p:sp>
        <p:nvSpPr>
          <p:cNvPr id="64" name="Google Shape;64;p14"/>
          <p:cNvSpPr txBox="1"/>
          <p:nvPr>
            <p:ph type="title"/>
          </p:nvPr>
        </p:nvSpPr>
        <p:spPr>
          <a:xfrm>
            <a:off x="2391900" y="2947888"/>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 name="Google Shape;65;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66" name="Google Shape;66;p14"/>
          <p:cNvSpPr/>
          <p:nvPr/>
        </p:nvSpPr>
        <p:spPr>
          <a:xfrm>
            <a:off x="713225" y="-662925"/>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4"/>
          <p:cNvPicPr preferRelativeResize="0"/>
          <p:nvPr/>
        </p:nvPicPr>
        <p:blipFill>
          <a:blip r:embed="rId2">
            <a:alphaModFix/>
          </a:blip>
          <a:stretch>
            <a:fillRect/>
          </a:stretch>
        </p:blipFill>
        <p:spPr>
          <a:xfrm flipH="1" rot="-8100000">
            <a:off x="8419135" y="1368375"/>
            <a:ext cx="3497580" cy="5143500"/>
          </a:xfrm>
          <a:prstGeom prst="rect">
            <a:avLst/>
          </a:prstGeom>
          <a:noFill/>
          <a:ln>
            <a:noFill/>
          </a:ln>
        </p:spPr>
      </p:pic>
      <p:sp>
        <p:nvSpPr>
          <p:cNvPr id="68" name="Google Shape;68;p14"/>
          <p:cNvSpPr/>
          <p:nvPr/>
        </p:nvSpPr>
        <p:spPr>
          <a:xfrm flipH="1" rot="10800000">
            <a:off x="-166700" y="33983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9" name="Shape 69"/>
        <p:cNvGrpSpPr/>
        <p:nvPr/>
      </p:nvGrpSpPr>
      <p:grpSpPr>
        <a:xfrm>
          <a:off x="0" y="0"/>
          <a:ext cx="0" cy="0"/>
          <a:chOff x="0" y="0"/>
          <a:chExt cx="0" cy="0"/>
        </a:xfrm>
      </p:grpSpPr>
      <p:sp>
        <p:nvSpPr>
          <p:cNvPr id="70" name="Google Shape;70;p15"/>
          <p:cNvSpPr txBox="1"/>
          <p:nvPr>
            <p:ph type="title"/>
          </p:nvPr>
        </p:nvSpPr>
        <p:spPr>
          <a:xfrm>
            <a:off x="713225" y="2539900"/>
            <a:ext cx="31767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5"/>
          <p:cNvSpPr txBox="1"/>
          <p:nvPr>
            <p:ph idx="1" type="subTitle"/>
          </p:nvPr>
        </p:nvSpPr>
        <p:spPr>
          <a:xfrm>
            <a:off x="713225" y="3799750"/>
            <a:ext cx="3176700" cy="7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pic>
        <p:nvPicPr>
          <p:cNvPr id="72" name="Google Shape;72;p15"/>
          <p:cNvPicPr preferRelativeResize="0"/>
          <p:nvPr/>
        </p:nvPicPr>
        <p:blipFill>
          <a:blip r:embed="rId2">
            <a:alphaModFix/>
          </a:blip>
          <a:stretch>
            <a:fillRect/>
          </a:stretch>
        </p:blipFill>
        <p:spPr>
          <a:xfrm rot="8100000">
            <a:off x="-1133690" y="-3525725"/>
            <a:ext cx="349758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73" name="Shape 73"/>
        <p:cNvGrpSpPr/>
        <p:nvPr/>
      </p:nvGrpSpPr>
      <p:grpSpPr>
        <a:xfrm>
          <a:off x="0" y="0"/>
          <a:ext cx="0" cy="0"/>
          <a:chOff x="0" y="0"/>
          <a:chExt cx="0" cy="0"/>
        </a:xfrm>
      </p:grpSpPr>
      <p:sp>
        <p:nvSpPr>
          <p:cNvPr id="74" name="Google Shape;74;p16"/>
          <p:cNvSpPr txBox="1"/>
          <p:nvPr>
            <p:ph type="title"/>
          </p:nvPr>
        </p:nvSpPr>
        <p:spPr>
          <a:xfrm>
            <a:off x="716700" y="444155"/>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rial"/>
              <a:buNone/>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p:txBody>
      </p:sp>
      <p:sp>
        <p:nvSpPr>
          <p:cNvPr id="75" name="Google Shape;75;p16"/>
          <p:cNvSpPr/>
          <p:nvPr/>
        </p:nvSpPr>
        <p:spPr>
          <a:xfrm>
            <a:off x="8204100" y="4215250"/>
            <a:ext cx="1258800" cy="12588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8641913" y="4657737"/>
            <a:ext cx="373500" cy="3735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flipH="1" rot="10800000">
            <a:off x="6197700" y="-1259775"/>
            <a:ext cx="2229600" cy="22296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 name="Shape 78"/>
        <p:cNvGrpSpPr/>
        <p:nvPr/>
      </p:nvGrpSpPr>
      <p:grpSpPr>
        <a:xfrm>
          <a:off x="0" y="0"/>
          <a:ext cx="0" cy="0"/>
          <a:chOff x="0" y="0"/>
          <a:chExt cx="0" cy="0"/>
        </a:xfrm>
      </p:grpSpPr>
      <p:sp>
        <p:nvSpPr>
          <p:cNvPr id="79" name="Google Shape;7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7"/>
          <p:cNvSpPr txBox="1"/>
          <p:nvPr>
            <p:ph idx="1" type="subTitle"/>
          </p:nvPr>
        </p:nvSpPr>
        <p:spPr>
          <a:xfrm>
            <a:off x="4393925" y="1626599"/>
            <a:ext cx="37638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1" name="Google Shape;81;p17"/>
          <p:cNvSpPr txBox="1"/>
          <p:nvPr>
            <p:ph idx="2" type="subTitle"/>
          </p:nvPr>
        </p:nvSpPr>
        <p:spPr>
          <a:xfrm>
            <a:off x="4393925" y="2790850"/>
            <a:ext cx="37638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 name="Google Shape;82;p17"/>
          <p:cNvSpPr txBox="1"/>
          <p:nvPr>
            <p:ph idx="3" type="subTitle"/>
          </p:nvPr>
        </p:nvSpPr>
        <p:spPr>
          <a:xfrm>
            <a:off x="4393925" y="3955100"/>
            <a:ext cx="37638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3" name="Google Shape;83;p17"/>
          <p:cNvSpPr txBox="1"/>
          <p:nvPr>
            <p:ph idx="4" type="subTitle"/>
          </p:nvPr>
        </p:nvSpPr>
        <p:spPr>
          <a:xfrm>
            <a:off x="4393928" y="1178125"/>
            <a:ext cx="3763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7"/>
          <p:cNvSpPr txBox="1"/>
          <p:nvPr>
            <p:ph idx="5" type="subTitle"/>
          </p:nvPr>
        </p:nvSpPr>
        <p:spPr>
          <a:xfrm>
            <a:off x="4393928" y="2342376"/>
            <a:ext cx="3763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7"/>
          <p:cNvSpPr txBox="1"/>
          <p:nvPr>
            <p:ph idx="6" type="subTitle"/>
          </p:nvPr>
        </p:nvSpPr>
        <p:spPr>
          <a:xfrm>
            <a:off x="4393928" y="3506627"/>
            <a:ext cx="3763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 name="Google Shape;86;p17"/>
          <p:cNvSpPr/>
          <p:nvPr/>
        </p:nvSpPr>
        <p:spPr>
          <a:xfrm flipH="1">
            <a:off x="7670750" y="235800"/>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 name="Shape 87"/>
        <p:cNvGrpSpPr/>
        <p:nvPr/>
      </p:nvGrpSpPr>
      <p:grpSpPr>
        <a:xfrm>
          <a:off x="0" y="0"/>
          <a:ext cx="0" cy="0"/>
          <a:chOff x="0" y="0"/>
          <a:chExt cx="0" cy="0"/>
        </a:xfrm>
      </p:grpSpPr>
      <p:sp>
        <p:nvSpPr>
          <p:cNvPr id="88" name="Google Shape;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8"/>
          <p:cNvSpPr txBox="1"/>
          <p:nvPr>
            <p:ph idx="1" type="subTitle"/>
          </p:nvPr>
        </p:nvSpPr>
        <p:spPr>
          <a:xfrm>
            <a:off x="1253225" y="1752432"/>
            <a:ext cx="2811000" cy="836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0" name="Google Shape;90;p18"/>
          <p:cNvSpPr txBox="1"/>
          <p:nvPr>
            <p:ph idx="2" type="subTitle"/>
          </p:nvPr>
        </p:nvSpPr>
        <p:spPr>
          <a:xfrm>
            <a:off x="5079776" y="1752432"/>
            <a:ext cx="2811000" cy="836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 name="Google Shape;91;p18"/>
          <p:cNvSpPr txBox="1"/>
          <p:nvPr>
            <p:ph idx="3" type="subTitle"/>
          </p:nvPr>
        </p:nvSpPr>
        <p:spPr>
          <a:xfrm>
            <a:off x="1253225" y="3413007"/>
            <a:ext cx="2811000" cy="836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 name="Google Shape;92;p18"/>
          <p:cNvSpPr txBox="1"/>
          <p:nvPr>
            <p:ph idx="4" type="subTitle"/>
          </p:nvPr>
        </p:nvSpPr>
        <p:spPr>
          <a:xfrm>
            <a:off x="5079776" y="3413007"/>
            <a:ext cx="2811000" cy="836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3" name="Google Shape;93;p18"/>
          <p:cNvSpPr txBox="1"/>
          <p:nvPr>
            <p:ph idx="5" type="subTitle"/>
          </p:nvPr>
        </p:nvSpPr>
        <p:spPr>
          <a:xfrm>
            <a:off x="1253224"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8"/>
          <p:cNvSpPr txBox="1"/>
          <p:nvPr>
            <p:ph idx="6" type="subTitle"/>
          </p:nvPr>
        </p:nvSpPr>
        <p:spPr>
          <a:xfrm>
            <a:off x="1253224"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8"/>
          <p:cNvSpPr txBox="1"/>
          <p:nvPr>
            <p:ph idx="7" type="subTitle"/>
          </p:nvPr>
        </p:nvSpPr>
        <p:spPr>
          <a:xfrm>
            <a:off x="5079749"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8"/>
          <p:cNvSpPr txBox="1"/>
          <p:nvPr>
            <p:ph idx="8" type="subTitle"/>
          </p:nvPr>
        </p:nvSpPr>
        <p:spPr>
          <a:xfrm>
            <a:off x="5079749"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 name="Google Shape;97;p18"/>
          <p:cNvSpPr/>
          <p:nvPr/>
        </p:nvSpPr>
        <p:spPr>
          <a:xfrm>
            <a:off x="7984950" y="3853225"/>
            <a:ext cx="1855500" cy="18555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8630263" y="4505427"/>
            <a:ext cx="550500" cy="5505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8"/>
          <p:cNvPicPr preferRelativeResize="0"/>
          <p:nvPr/>
        </p:nvPicPr>
        <p:blipFill>
          <a:blip r:embed="rId2">
            <a:alphaModFix/>
          </a:blip>
          <a:stretch>
            <a:fillRect/>
          </a:stretch>
        </p:blipFill>
        <p:spPr>
          <a:xfrm flipH="1" rot="2700016">
            <a:off x="7770489" y="-2368463"/>
            <a:ext cx="3143844" cy="4623300"/>
          </a:xfrm>
          <a:prstGeom prst="rect">
            <a:avLst/>
          </a:prstGeom>
          <a:noFill/>
          <a:ln>
            <a:noFill/>
          </a:ln>
        </p:spPr>
      </p:pic>
      <p:sp>
        <p:nvSpPr>
          <p:cNvPr id="100" name="Google Shape;100;p18"/>
          <p:cNvSpPr/>
          <p:nvPr/>
        </p:nvSpPr>
        <p:spPr>
          <a:xfrm flipH="1" rot="10800000">
            <a:off x="5798225" y="-1153300"/>
            <a:ext cx="2229600" cy="22296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1" name="Shape 101"/>
        <p:cNvGrpSpPr/>
        <p:nvPr/>
      </p:nvGrpSpPr>
      <p:grpSpPr>
        <a:xfrm>
          <a:off x="0" y="0"/>
          <a:ext cx="0" cy="0"/>
          <a:chOff x="0" y="0"/>
          <a:chExt cx="0" cy="0"/>
        </a:xfrm>
      </p:grpSpPr>
      <p:sp>
        <p:nvSpPr>
          <p:cNvPr id="102" name="Google Shape;102;p19"/>
          <p:cNvSpPr txBox="1"/>
          <p:nvPr>
            <p:ph type="title"/>
          </p:nvPr>
        </p:nvSpPr>
        <p:spPr>
          <a:xfrm>
            <a:off x="720000" y="445025"/>
            <a:ext cx="47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9"/>
          <p:cNvSpPr txBox="1"/>
          <p:nvPr>
            <p:ph idx="1" type="subTitle"/>
          </p:nvPr>
        </p:nvSpPr>
        <p:spPr>
          <a:xfrm>
            <a:off x="720000" y="1710154"/>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 name="Google Shape;104;p19"/>
          <p:cNvSpPr txBox="1"/>
          <p:nvPr>
            <p:ph idx="2" type="subTitle"/>
          </p:nvPr>
        </p:nvSpPr>
        <p:spPr>
          <a:xfrm>
            <a:off x="3045600" y="1710154"/>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5" name="Google Shape;105;p19"/>
          <p:cNvSpPr txBox="1"/>
          <p:nvPr>
            <p:ph idx="3" type="subTitle"/>
          </p:nvPr>
        </p:nvSpPr>
        <p:spPr>
          <a:xfrm>
            <a:off x="720000" y="3440450"/>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6" name="Google Shape;106;p19"/>
          <p:cNvSpPr txBox="1"/>
          <p:nvPr>
            <p:ph idx="4" type="subTitle"/>
          </p:nvPr>
        </p:nvSpPr>
        <p:spPr>
          <a:xfrm>
            <a:off x="3045600" y="3440450"/>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7" name="Google Shape;107;p19"/>
          <p:cNvSpPr txBox="1"/>
          <p:nvPr>
            <p:ph idx="5" type="subTitle"/>
          </p:nvPr>
        </p:nvSpPr>
        <p:spPr>
          <a:xfrm>
            <a:off x="5371199" y="1710154"/>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 name="Google Shape;108;p19"/>
          <p:cNvSpPr txBox="1"/>
          <p:nvPr>
            <p:ph idx="6" type="subTitle"/>
          </p:nvPr>
        </p:nvSpPr>
        <p:spPr>
          <a:xfrm>
            <a:off x="5371199" y="3440450"/>
            <a:ext cx="1986000" cy="78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9" name="Google Shape;109;p19"/>
          <p:cNvSpPr txBox="1"/>
          <p:nvPr>
            <p:ph idx="7" type="subTitle"/>
          </p:nvPr>
        </p:nvSpPr>
        <p:spPr>
          <a:xfrm>
            <a:off x="723905" y="1421041"/>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19"/>
          <p:cNvSpPr txBox="1"/>
          <p:nvPr>
            <p:ph idx="8" type="subTitle"/>
          </p:nvPr>
        </p:nvSpPr>
        <p:spPr>
          <a:xfrm>
            <a:off x="3049502" y="1421041"/>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19"/>
          <p:cNvSpPr txBox="1"/>
          <p:nvPr>
            <p:ph idx="9" type="subTitle"/>
          </p:nvPr>
        </p:nvSpPr>
        <p:spPr>
          <a:xfrm>
            <a:off x="5375095" y="1421041"/>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9"/>
          <p:cNvSpPr txBox="1"/>
          <p:nvPr>
            <p:ph idx="13" type="subTitle"/>
          </p:nvPr>
        </p:nvSpPr>
        <p:spPr>
          <a:xfrm>
            <a:off x="723905" y="3148129"/>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9"/>
          <p:cNvSpPr txBox="1"/>
          <p:nvPr>
            <p:ph idx="14" type="subTitle"/>
          </p:nvPr>
        </p:nvSpPr>
        <p:spPr>
          <a:xfrm>
            <a:off x="3049502" y="3148129"/>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9"/>
          <p:cNvSpPr txBox="1"/>
          <p:nvPr>
            <p:ph idx="15" type="subTitle"/>
          </p:nvPr>
        </p:nvSpPr>
        <p:spPr>
          <a:xfrm>
            <a:off x="5375095" y="3148129"/>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9"/>
          <p:cNvSpPr/>
          <p:nvPr/>
        </p:nvSpPr>
        <p:spPr>
          <a:xfrm>
            <a:off x="6927250" y="-58945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9"/>
          <p:cNvPicPr preferRelativeResize="0"/>
          <p:nvPr/>
        </p:nvPicPr>
        <p:blipFill>
          <a:blip r:embed="rId2">
            <a:alphaModFix/>
          </a:blip>
          <a:stretch>
            <a:fillRect/>
          </a:stretch>
        </p:blipFill>
        <p:spPr>
          <a:xfrm flipH="1" rot="2700000">
            <a:off x="7074196" y="3259191"/>
            <a:ext cx="2986385" cy="439174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7" name="Shape 117"/>
        <p:cNvGrpSpPr/>
        <p:nvPr/>
      </p:nvGrpSpPr>
      <p:grpSpPr>
        <a:xfrm>
          <a:off x="0" y="0"/>
          <a:ext cx="0" cy="0"/>
          <a:chOff x="0" y="0"/>
          <a:chExt cx="0" cy="0"/>
        </a:xfrm>
      </p:grpSpPr>
      <p:sp>
        <p:nvSpPr>
          <p:cNvPr id="118" name="Google Shape;118;p20"/>
          <p:cNvSpPr txBox="1"/>
          <p:nvPr>
            <p:ph hasCustomPrompt="1" type="title"/>
          </p:nvPr>
        </p:nvSpPr>
        <p:spPr>
          <a:xfrm>
            <a:off x="1234019" y="1948550"/>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7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9" name="Google Shape;119;p20"/>
          <p:cNvSpPr txBox="1"/>
          <p:nvPr>
            <p:ph idx="1" type="subTitle"/>
          </p:nvPr>
        </p:nvSpPr>
        <p:spPr>
          <a:xfrm>
            <a:off x="1234025" y="2660723"/>
            <a:ext cx="3492600" cy="438300"/>
          </a:xfrm>
          <a:prstGeom prst="rect">
            <a:avLst/>
          </a:prstGeom>
          <a:gradFill>
            <a:gsLst>
              <a:gs pos="0">
                <a:schemeClr val="dk2"/>
              </a:gs>
              <a:gs pos="100000">
                <a:schemeClr val="lt2"/>
              </a:gs>
            </a:gsLst>
            <a:lin ang="0" scaled="0"/>
          </a:gra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0" name="Google Shape;120;p20"/>
          <p:cNvSpPr txBox="1"/>
          <p:nvPr>
            <p:ph hasCustomPrompt="1" idx="2" type="title"/>
          </p:nvPr>
        </p:nvSpPr>
        <p:spPr>
          <a:xfrm>
            <a:off x="1234019" y="618564"/>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7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1" name="Google Shape;121;p20"/>
          <p:cNvSpPr txBox="1"/>
          <p:nvPr>
            <p:ph idx="3" type="subTitle"/>
          </p:nvPr>
        </p:nvSpPr>
        <p:spPr>
          <a:xfrm>
            <a:off x="1234025" y="1317300"/>
            <a:ext cx="3492600" cy="438300"/>
          </a:xfrm>
          <a:prstGeom prst="rect">
            <a:avLst/>
          </a:prstGeom>
          <a:gradFill>
            <a:gsLst>
              <a:gs pos="0">
                <a:schemeClr val="dk2"/>
              </a:gs>
              <a:gs pos="100000">
                <a:schemeClr val="lt2"/>
              </a:gs>
            </a:gsLst>
            <a:lin ang="0" scaled="0"/>
          </a:gra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2" name="Google Shape;122;p20"/>
          <p:cNvSpPr txBox="1"/>
          <p:nvPr>
            <p:ph hasCustomPrompt="1" idx="4" type="title"/>
          </p:nvPr>
        </p:nvSpPr>
        <p:spPr>
          <a:xfrm>
            <a:off x="1234019" y="327852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7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 name="Google Shape;123;p20"/>
          <p:cNvSpPr txBox="1"/>
          <p:nvPr>
            <p:ph idx="5" type="subTitle"/>
          </p:nvPr>
        </p:nvSpPr>
        <p:spPr>
          <a:xfrm>
            <a:off x="1234025" y="3990698"/>
            <a:ext cx="3492600" cy="438300"/>
          </a:xfrm>
          <a:prstGeom prst="rect">
            <a:avLst/>
          </a:prstGeom>
          <a:gradFill>
            <a:gsLst>
              <a:gs pos="0">
                <a:schemeClr val="dk2"/>
              </a:gs>
              <a:gs pos="100000">
                <a:schemeClr val="lt2"/>
              </a:gs>
            </a:gsLst>
            <a:lin ang="0" scaled="0"/>
          </a:gra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4" name="Google Shape;124;p20"/>
          <p:cNvSpPr/>
          <p:nvPr/>
        </p:nvSpPr>
        <p:spPr>
          <a:xfrm>
            <a:off x="-367025" y="2584525"/>
            <a:ext cx="1473600" cy="14736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408425" y="2571975"/>
            <a:ext cx="3529500" cy="1586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2327825" y="1057300"/>
            <a:ext cx="1610100" cy="1106400"/>
          </a:xfrm>
          <a:prstGeom prst="rect">
            <a:avLst/>
          </a:prstGeom>
          <a:gradFill>
            <a:gsLst>
              <a:gs pos="0">
                <a:schemeClr val="dk2"/>
              </a:gs>
              <a:gs pos="100000">
                <a:schemeClr val="lt2"/>
              </a:gs>
            </a:gsLst>
            <a:lin ang="0"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9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p:nvPr>
            <p:ph idx="3" type="pic"/>
          </p:nvPr>
        </p:nvSpPr>
        <p:spPr>
          <a:xfrm>
            <a:off x="4473600" y="539500"/>
            <a:ext cx="3957300" cy="4064400"/>
          </a:xfrm>
          <a:prstGeom prst="rect">
            <a:avLst/>
          </a:prstGeom>
          <a:noFill/>
          <a:ln>
            <a:noFill/>
          </a:ln>
        </p:spPr>
      </p:sp>
      <p:sp>
        <p:nvSpPr>
          <p:cNvPr id="18" name="Google Shape;18;p3"/>
          <p:cNvSpPr/>
          <p:nvPr/>
        </p:nvSpPr>
        <p:spPr>
          <a:xfrm>
            <a:off x="166125" y="-41720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5" name="Shape 125"/>
        <p:cNvGrpSpPr/>
        <p:nvPr/>
      </p:nvGrpSpPr>
      <p:grpSpPr>
        <a:xfrm>
          <a:off x="0" y="0"/>
          <a:ext cx="0" cy="0"/>
          <a:chOff x="0" y="0"/>
          <a:chExt cx="0" cy="0"/>
        </a:xfrm>
      </p:grpSpPr>
      <p:sp>
        <p:nvSpPr>
          <p:cNvPr id="126" name="Google Shape;126;p21"/>
          <p:cNvSpPr txBox="1"/>
          <p:nvPr>
            <p:ph type="title"/>
          </p:nvPr>
        </p:nvSpPr>
        <p:spPr>
          <a:xfrm>
            <a:off x="2347938" y="6162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21"/>
          <p:cNvSpPr txBox="1"/>
          <p:nvPr>
            <p:ph idx="1" type="subTitle"/>
          </p:nvPr>
        </p:nvSpPr>
        <p:spPr>
          <a:xfrm>
            <a:off x="2347900" y="17652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1"/>
          <p:cNvSpPr txBox="1"/>
          <p:nvPr/>
        </p:nvSpPr>
        <p:spPr>
          <a:xfrm>
            <a:off x="1937850" y="3577544"/>
            <a:ext cx="52683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pic>
        <p:nvPicPr>
          <p:cNvPr id="129" name="Google Shape;129;p21"/>
          <p:cNvPicPr preferRelativeResize="0"/>
          <p:nvPr/>
        </p:nvPicPr>
        <p:blipFill>
          <a:blip r:embed="rId5">
            <a:alphaModFix/>
          </a:blip>
          <a:stretch>
            <a:fillRect/>
          </a:stretch>
        </p:blipFill>
        <p:spPr>
          <a:xfrm rot="8100000">
            <a:off x="-1642590" y="-3434350"/>
            <a:ext cx="3497580" cy="5143500"/>
          </a:xfrm>
          <a:prstGeom prst="rect">
            <a:avLst/>
          </a:prstGeom>
          <a:noFill/>
          <a:ln>
            <a:noFill/>
          </a:ln>
        </p:spPr>
      </p:pic>
      <p:sp>
        <p:nvSpPr>
          <p:cNvPr id="130" name="Google Shape;130;p21"/>
          <p:cNvSpPr/>
          <p:nvPr/>
        </p:nvSpPr>
        <p:spPr>
          <a:xfrm>
            <a:off x="-573550" y="4048550"/>
            <a:ext cx="1855500" cy="18555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71763" y="4700752"/>
            <a:ext cx="550500" cy="5505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flipH="1">
            <a:off x="7862725" y="192742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 name="Shape 133"/>
        <p:cNvGrpSpPr/>
        <p:nvPr/>
      </p:nvGrpSpPr>
      <p:grpSpPr>
        <a:xfrm>
          <a:off x="0" y="0"/>
          <a:ext cx="0" cy="0"/>
          <a:chOff x="0" y="0"/>
          <a:chExt cx="0" cy="0"/>
        </a:xfrm>
      </p:grpSpPr>
      <p:sp>
        <p:nvSpPr>
          <p:cNvPr id="134" name="Google Shape;134;p22"/>
          <p:cNvSpPr/>
          <p:nvPr/>
        </p:nvSpPr>
        <p:spPr>
          <a:xfrm flipH="1" rot="10800000">
            <a:off x="495225"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609175" y="415760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2"/>
          <p:cNvPicPr preferRelativeResize="0"/>
          <p:nvPr/>
        </p:nvPicPr>
        <p:blipFill>
          <a:blip r:embed="rId2">
            <a:alphaModFix/>
          </a:blip>
          <a:stretch>
            <a:fillRect/>
          </a:stretch>
        </p:blipFill>
        <p:spPr>
          <a:xfrm rot="-2700000">
            <a:off x="7290260" y="-2333650"/>
            <a:ext cx="349758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2">
            <a:alphaModFix/>
          </a:blip>
          <a:stretch>
            <a:fillRect/>
          </a:stretch>
        </p:blipFill>
        <p:spPr>
          <a:xfrm rot="8100000">
            <a:off x="-1642590" y="-3434350"/>
            <a:ext cx="3497580" cy="5143500"/>
          </a:xfrm>
          <a:prstGeom prst="rect">
            <a:avLst/>
          </a:prstGeom>
          <a:noFill/>
          <a:ln>
            <a:noFill/>
          </a:ln>
        </p:spPr>
      </p:pic>
      <p:sp>
        <p:nvSpPr>
          <p:cNvPr id="139" name="Google Shape;139;p23"/>
          <p:cNvSpPr/>
          <p:nvPr/>
        </p:nvSpPr>
        <p:spPr>
          <a:xfrm>
            <a:off x="-573550" y="4048550"/>
            <a:ext cx="1855500" cy="18555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71763" y="4700752"/>
            <a:ext cx="550500" cy="5505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7862725" y="192742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017725"/>
            <a:ext cx="7704000" cy="361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2" name="Google Shape;22;p4"/>
          <p:cNvSpPr/>
          <p:nvPr/>
        </p:nvSpPr>
        <p:spPr>
          <a:xfrm>
            <a:off x="7693525" y="-602550"/>
            <a:ext cx="1474500" cy="1474500"/>
          </a:xfrm>
          <a:prstGeom prst="donut">
            <a:avLst>
              <a:gd fmla="val 11843"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rot="10800000">
            <a:off x="7671775" y="33681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8724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974301" y="3467350"/>
            <a:ext cx="2776500" cy="1038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b="0"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idx="2" type="subTitle"/>
          </p:nvPr>
        </p:nvSpPr>
        <p:spPr>
          <a:xfrm>
            <a:off x="974300" y="1770950"/>
            <a:ext cx="2776500" cy="1038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None/>
              <a:defRPr b="0"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3" type="subTitle"/>
          </p:nvPr>
        </p:nvSpPr>
        <p:spPr>
          <a:xfrm>
            <a:off x="974300" y="1286750"/>
            <a:ext cx="2776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 name="Google Shape;29;p5"/>
          <p:cNvSpPr txBox="1"/>
          <p:nvPr>
            <p:ph idx="4" type="subTitle"/>
          </p:nvPr>
        </p:nvSpPr>
        <p:spPr>
          <a:xfrm>
            <a:off x="974305" y="2983150"/>
            <a:ext cx="2776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Lexend Deca SemiBold"/>
                <a:ea typeface="Lexend Deca SemiBold"/>
                <a:cs typeface="Lexend Deca SemiBold"/>
                <a:sym typeface="Lexend Deca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0" name="Google Shape;30;p5"/>
          <p:cNvPicPr preferRelativeResize="0"/>
          <p:nvPr/>
        </p:nvPicPr>
        <p:blipFill>
          <a:blip r:embed="rId2">
            <a:alphaModFix/>
          </a:blip>
          <a:stretch>
            <a:fillRect/>
          </a:stretch>
        </p:blipFill>
        <p:spPr>
          <a:xfrm flipH="1" rot="-8100000">
            <a:off x="6229460" y="2377875"/>
            <a:ext cx="349758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6"/>
          <p:cNvSpPr/>
          <p:nvPr/>
        </p:nvSpPr>
        <p:spPr>
          <a:xfrm>
            <a:off x="8585220" y="221979"/>
            <a:ext cx="1018800" cy="10188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flipH="1" rot="10800000">
            <a:off x="-491675" y="3489200"/>
            <a:ext cx="2229600" cy="22296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4394375" y="106110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7"/>
          <p:cNvSpPr txBox="1"/>
          <p:nvPr>
            <p:ph idx="1" type="subTitle"/>
          </p:nvPr>
        </p:nvSpPr>
        <p:spPr>
          <a:xfrm>
            <a:off x="4394375" y="1775375"/>
            <a:ext cx="4294800" cy="205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200"/>
              <a:buFont typeface="Nunito Light"/>
              <a:buChar char="●"/>
              <a:defRPr sz="1400"/>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38" name="Google Shape;38;p7"/>
          <p:cNvSpPr/>
          <p:nvPr>
            <p:ph idx="2" type="pic"/>
          </p:nvPr>
        </p:nvSpPr>
        <p:spPr>
          <a:xfrm>
            <a:off x="713225" y="539500"/>
            <a:ext cx="3119100" cy="4064400"/>
          </a:xfrm>
          <a:prstGeom prst="rect">
            <a:avLst/>
          </a:prstGeom>
          <a:noFill/>
          <a:ln>
            <a:noFill/>
          </a:ln>
        </p:spPr>
      </p:sp>
      <p:sp>
        <p:nvSpPr>
          <p:cNvPr id="39" name="Google Shape;39;p7"/>
          <p:cNvSpPr/>
          <p:nvPr/>
        </p:nvSpPr>
        <p:spPr>
          <a:xfrm>
            <a:off x="8204100" y="4215250"/>
            <a:ext cx="1258800" cy="1258800"/>
          </a:xfrm>
          <a:prstGeom prst="donut">
            <a:avLst>
              <a:gd fmla="val 9011"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8641913" y="4657737"/>
            <a:ext cx="373500" cy="373500"/>
          </a:xfrm>
          <a:prstGeom prst="ellipse">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5" name="Google Shape;4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Lexend Deca SemiBold"/>
              <a:buNone/>
              <a:defRPr i="1" sz="3500">
                <a:solidFill>
                  <a:schemeClr val="dk1"/>
                </a:solidFill>
                <a:latin typeface="Lexend Deca SemiBold"/>
                <a:ea typeface="Lexend Deca SemiBold"/>
                <a:cs typeface="Lexend Deca SemiBold"/>
                <a:sym typeface="Lexend Deca SemiBold"/>
              </a:defRPr>
            </a:lvl1pPr>
            <a:lvl2pPr lvl="1"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2pPr>
            <a:lvl3pPr lvl="2"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3pPr>
            <a:lvl4pPr lvl="3"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4pPr>
            <a:lvl5pPr lvl="4"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5pPr>
            <a:lvl6pPr lvl="5"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6pPr>
            <a:lvl7pPr lvl="6"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7pPr>
            <a:lvl8pPr lvl="7"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8pPr>
            <a:lvl9pPr lvl="8" rtl="0">
              <a:spcBef>
                <a:spcPts val="0"/>
              </a:spcBef>
              <a:spcAft>
                <a:spcPts val="0"/>
              </a:spcAft>
              <a:buClr>
                <a:schemeClr val="dk1"/>
              </a:buClr>
              <a:buSzPts val="3500"/>
              <a:buFont typeface="Archivo ExtraBold"/>
              <a:buNone/>
              <a:defRPr i="1" sz="3500">
                <a:solidFill>
                  <a:schemeClr val="dk1"/>
                </a:solidFill>
                <a:latin typeface="Archivo ExtraBold"/>
                <a:ea typeface="Archivo ExtraBold"/>
                <a:cs typeface="Archivo ExtraBold"/>
                <a:sym typeface="Archivo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14.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52.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5345525" y="1321773"/>
            <a:ext cx="3117501" cy="2693724"/>
          </a:xfrm>
          <a:prstGeom prst="rect">
            <a:avLst/>
          </a:prstGeom>
          <a:noFill/>
          <a:ln>
            <a:noFill/>
          </a:ln>
        </p:spPr>
      </p:pic>
      <p:sp>
        <p:nvSpPr>
          <p:cNvPr id="147" name="Google Shape;147;p24"/>
          <p:cNvSpPr txBox="1"/>
          <p:nvPr>
            <p:ph idx="1" type="subTitle"/>
          </p:nvPr>
        </p:nvSpPr>
        <p:spPr>
          <a:xfrm>
            <a:off x="908975" y="3246525"/>
            <a:ext cx="3897900" cy="1026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1500">
                <a:latin typeface="Montserrat"/>
                <a:ea typeface="Montserrat"/>
                <a:cs typeface="Montserrat"/>
                <a:sym typeface="Montserrat"/>
              </a:rPr>
              <a:t>Wenbo Lu wl2707</a:t>
            </a:r>
            <a:endParaRPr b="1" sz="1500">
              <a:latin typeface="Montserrat"/>
              <a:ea typeface="Montserrat"/>
              <a:cs typeface="Montserrat"/>
              <a:sym typeface="Montserrat"/>
            </a:endParaRPr>
          </a:p>
          <a:p>
            <a:pPr indent="0" lvl="0" marL="0" rtl="0" algn="ctr">
              <a:lnSpc>
                <a:spcPct val="80000"/>
              </a:lnSpc>
              <a:spcBef>
                <a:spcPts val="0"/>
              </a:spcBef>
              <a:spcAft>
                <a:spcPts val="0"/>
              </a:spcAft>
              <a:buNone/>
            </a:pPr>
            <a:r>
              <a:rPr b="1" lang="en" sz="1500">
                <a:latin typeface="Montserrat"/>
                <a:ea typeface="Montserrat"/>
                <a:cs typeface="Montserrat"/>
                <a:sym typeface="Montserrat"/>
              </a:rPr>
              <a:t> &amp; Kaylee Xu jx2279</a:t>
            </a:r>
            <a:endParaRPr b="1" sz="1500">
              <a:latin typeface="Montserrat"/>
              <a:ea typeface="Montserrat"/>
              <a:cs typeface="Montserrat"/>
              <a:sym typeface="Montserrat"/>
            </a:endParaRPr>
          </a:p>
          <a:p>
            <a:pPr indent="0" lvl="0" marL="0" rtl="0" algn="ctr">
              <a:lnSpc>
                <a:spcPct val="80000"/>
              </a:lnSpc>
              <a:spcBef>
                <a:spcPts val="0"/>
              </a:spcBef>
              <a:spcAft>
                <a:spcPts val="0"/>
              </a:spcAft>
              <a:buNone/>
            </a:pPr>
            <a:r>
              <a:rPr b="1" lang="en" sz="1500">
                <a:latin typeface="Montserrat"/>
                <a:ea typeface="Montserrat"/>
                <a:cs typeface="Montserrat"/>
                <a:sym typeface="Montserrat"/>
              </a:rPr>
              <a:t>Instructed by prof. Xianbin Gu</a:t>
            </a:r>
            <a:endParaRPr b="1" sz="15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148" name="Google Shape;148;p24"/>
          <p:cNvSpPr txBox="1"/>
          <p:nvPr>
            <p:ph type="ctrTitle"/>
          </p:nvPr>
        </p:nvSpPr>
        <p:spPr>
          <a:xfrm>
            <a:off x="713225" y="978225"/>
            <a:ext cx="42894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Chat System</a:t>
            </a:r>
            <a:endParaRPr sz="4700"/>
          </a:p>
          <a:p>
            <a:pPr indent="0" lvl="0" marL="0" rtl="0" algn="l">
              <a:spcBef>
                <a:spcPts val="0"/>
              </a:spcBef>
              <a:spcAft>
                <a:spcPts val="0"/>
              </a:spcAft>
              <a:buNone/>
            </a:pPr>
            <a:r>
              <a:rPr lang="en" sz="2000"/>
              <a:t>2023 Spring ICS Final Project</a:t>
            </a:r>
            <a:endParaRPr sz="2000"/>
          </a:p>
          <a:p>
            <a:pPr indent="0" lvl="0" marL="0" rtl="0" algn="l">
              <a:spcBef>
                <a:spcPts val="0"/>
              </a:spcBef>
              <a:spcAft>
                <a:spcPts val="0"/>
              </a:spcAft>
              <a:buNone/>
            </a:pPr>
            <a:r>
              <a:t/>
            </a:r>
            <a:endParaRPr i="0"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40" name="Google Shape;240;p33"/>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Sign up window</a:t>
            </a:r>
            <a:endParaRPr i="0" sz="1600"/>
          </a:p>
        </p:txBody>
      </p:sp>
      <p:pic>
        <p:nvPicPr>
          <p:cNvPr id="241" name="Google Shape;241;p33"/>
          <p:cNvPicPr preferRelativeResize="0"/>
          <p:nvPr/>
        </p:nvPicPr>
        <p:blipFill rotWithShape="1">
          <a:blip r:embed="rId3">
            <a:alphaModFix/>
          </a:blip>
          <a:srcRect b="0" l="0" r="8079" t="0"/>
          <a:stretch/>
        </p:blipFill>
        <p:spPr>
          <a:xfrm>
            <a:off x="150125" y="609475"/>
            <a:ext cx="3199751" cy="4433701"/>
          </a:xfrm>
          <a:prstGeom prst="rect">
            <a:avLst/>
          </a:prstGeom>
          <a:noFill/>
          <a:ln>
            <a:noFill/>
          </a:ln>
        </p:spPr>
      </p:pic>
      <p:pic>
        <p:nvPicPr>
          <p:cNvPr id="242" name="Google Shape;242;p33"/>
          <p:cNvPicPr preferRelativeResize="0"/>
          <p:nvPr/>
        </p:nvPicPr>
        <p:blipFill rotWithShape="1">
          <a:blip r:embed="rId4">
            <a:alphaModFix/>
          </a:blip>
          <a:srcRect b="0" l="-3124" r="0" t="0"/>
          <a:stretch/>
        </p:blipFill>
        <p:spPr>
          <a:xfrm>
            <a:off x="3297225" y="594690"/>
            <a:ext cx="3481100" cy="4463260"/>
          </a:xfrm>
          <a:prstGeom prst="rect">
            <a:avLst/>
          </a:prstGeom>
          <a:noFill/>
          <a:ln>
            <a:noFill/>
          </a:ln>
        </p:spPr>
      </p:pic>
      <p:pic>
        <p:nvPicPr>
          <p:cNvPr id="243" name="Google Shape;243;p33"/>
          <p:cNvPicPr preferRelativeResize="0"/>
          <p:nvPr/>
        </p:nvPicPr>
        <p:blipFill>
          <a:blip r:embed="rId5">
            <a:alphaModFix/>
          </a:blip>
          <a:stretch>
            <a:fillRect/>
          </a:stretch>
        </p:blipFill>
        <p:spPr>
          <a:xfrm>
            <a:off x="6852000" y="1900925"/>
            <a:ext cx="2292000" cy="185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49" name="Google Shape;249;p34"/>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Sign up action &amp; Automatic login </a:t>
            </a:r>
            <a:endParaRPr i="0" sz="1600"/>
          </a:p>
        </p:txBody>
      </p:sp>
      <p:pic>
        <p:nvPicPr>
          <p:cNvPr id="250" name="Google Shape;250;p34"/>
          <p:cNvPicPr preferRelativeResize="0"/>
          <p:nvPr/>
        </p:nvPicPr>
        <p:blipFill>
          <a:blip r:embed="rId3">
            <a:alphaModFix/>
          </a:blip>
          <a:stretch>
            <a:fillRect/>
          </a:stretch>
        </p:blipFill>
        <p:spPr>
          <a:xfrm>
            <a:off x="319475" y="706802"/>
            <a:ext cx="6064999" cy="4205174"/>
          </a:xfrm>
          <a:prstGeom prst="rect">
            <a:avLst/>
          </a:prstGeom>
          <a:noFill/>
          <a:ln>
            <a:noFill/>
          </a:ln>
        </p:spPr>
      </p:pic>
      <p:sp>
        <p:nvSpPr>
          <p:cNvPr id="251" name="Google Shape;251;p34"/>
          <p:cNvSpPr/>
          <p:nvPr/>
        </p:nvSpPr>
        <p:spPr>
          <a:xfrm>
            <a:off x="1547450" y="3508125"/>
            <a:ext cx="1776300" cy="1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4"/>
          <p:cNvCxnSpPr>
            <a:stCxn id="251" idx="3"/>
          </p:cNvCxnSpPr>
          <p:nvPr/>
        </p:nvCxnSpPr>
        <p:spPr>
          <a:xfrm>
            <a:off x="3323750" y="3604875"/>
            <a:ext cx="3297000" cy="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34"/>
          <p:cNvSpPr txBox="1"/>
          <p:nvPr/>
        </p:nvSpPr>
        <p:spPr>
          <a:xfrm>
            <a:off x="6699725" y="3081525"/>
            <a:ext cx="218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Automatically sign the new user in</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Largely </a:t>
            </a:r>
            <a:r>
              <a:rPr lang="en">
                <a:solidFill>
                  <a:schemeClr val="dk1"/>
                </a:solidFill>
                <a:latin typeface="DM Sans"/>
                <a:ea typeface="DM Sans"/>
                <a:cs typeface="DM Sans"/>
                <a:sym typeface="DM Sans"/>
              </a:rPr>
              <a:t>increase</a:t>
            </a:r>
            <a:r>
              <a:rPr lang="en">
                <a:solidFill>
                  <a:schemeClr val="dk1"/>
                </a:solidFill>
                <a:latin typeface="DM Sans"/>
                <a:ea typeface="DM Sans"/>
                <a:cs typeface="DM Sans"/>
                <a:sym typeface="DM Sans"/>
              </a:rPr>
              <a:t> user experience</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59" name="Google Shape;259;p35"/>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Log in</a:t>
            </a:r>
            <a:endParaRPr i="0" sz="1600"/>
          </a:p>
        </p:txBody>
      </p:sp>
      <p:pic>
        <p:nvPicPr>
          <p:cNvPr id="260" name="Google Shape;260;p35"/>
          <p:cNvPicPr preferRelativeResize="0"/>
          <p:nvPr/>
        </p:nvPicPr>
        <p:blipFill>
          <a:blip r:embed="rId3">
            <a:alphaModFix/>
          </a:blip>
          <a:stretch>
            <a:fillRect/>
          </a:stretch>
        </p:blipFill>
        <p:spPr>
          <a:xfrm>
            <a:off x="319700" y="725100"/>
            <a:ext cx="2873471" cy="4265999"/>
          </a:xfrm>
          <a:prstGeom prst="rect">
            <a:avLst/>
          </a:prstGeom>
          <a:noFill/>
          <a:ln>
            <a:noFill/>
          </a:ln>
        </p:spPr>
      </p:pic>
      <p:pic>
        <p:nvPicPr>
          <p:cNvPr id="261" name="Google Shape;261;p35"/>
          <p:cNvPicPr preferRelativeResize="0"/>
          <p:nvPr/>
        </p:nvPicPr>
        <p:blipFill>
          <a:blip r:embed="rId4">
            <a:alphaModFix/>
          </a:blip>
          <a:stretch>
            <a:fillRect/>
          </a:stretch>
        </p:blipFill>
        <p:spPr>
          <a:xfrm>
            <a:off x="3326675" y="725100"/>
            <a:ext cx="2673957" cy="4265999"/>
          </a:xfrm>
          <a:prstGeom prst="rect">
            <a:avLst/>
          </a:prstGeom>
          <a:noFill/>
          <a:ln>
            <a:noFill/>
          </a:ln>
        </p:spPr>
      </p:pic>
      <p:pic>
        <p:nvPicPr>
          <p:cNvPr id="262" name="Google Shape;262;p35"/>
          <p:cNvPicPr preferRelativeResize="0"/>
          <p:nvPr/>
        </p:nvPicPr>
        <p:blipFill>
          <a:blip r:embed="rId5">
            <a:alphaModFix/>
          </a:blip>
          <a:stretch>
            <a:fillRect/>
          </a:stretch>
        </p:blipFill>
        <p:spPr>
          <a:xfrm>
            <a:off x="6134125" y="1538650"/>
            <a:ext cx="2835850" cy="231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68" name="Google Shape;268;p36"/>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Log in</a:t>
            </a:r>
            <a:endParaRPr i="0" sz="1600"/>
          </a:p>
        </p:txBody>
      </p:sp>
      <p:sp>
        <p:nvSpPr>
          <p:cNvPr id="269" name="Google Shape;269;p36"/>
          <p:cNvSpPr txBox="1"/>
          <p:nvPr/>
        </p:nvSpPr>
        <p:spPr>
          <a:xfrm>
            <a:off x="474750" y="4274100"/>
            <a:ext cx="640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Added feature: Can use the key </a:t>
            </a:r>
            <a:r>
              <a:rPr b="1" i="1" lang="en">
                <a:solidFill>
                  <a:schemeClr val="dk1"/>
                </a:solidFill>
                <a:latin typeface="DM Sans"/>
                <a:ea typeface="DM Sans"/>
                <a:cs typeface="DM Sans"/>
                <a:sym typeface="DM Sans"/>
              </a:rPr>
              <a:t>Return</a:t>
            </a:r>
            <a:r>
              <a:rPr lang="en">
                <a:solidFill>
                  <a:schemeClr val="dk1"/>
                </a:solidFill>
                <a:latin typeface="DM Sans"/>
                <a:ea typeface="DM Sans"/>
                <a:cs typeface="DM Sans"/>
                <a:sym typeface="DM Sans"/>
              </a:rPr>
              <a:t> to log in</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Conform to users’ usage habits</a:t>
            </a:r>
            <a:endParaRPr>
              <a:solidFill>
                <a:schemeClr val="dk1"/>
              </a:solidFill>
              <a:latin typeface="DM Sans"/>
              <a:ea typeface="DM Sans"/>
              <a:cs typeface="DM Sans"/>
              <a:sym typeface="DM Sans"/>
            </a:endParaRPr>
          </a:p>
        </p:txBody>
      </p:sp>
      <p:pic>
        <p:nvPicPr>
          <p:cNvPr id="270" name="Google Shape;270;p36"/>
          <p:cNvPicPr preferRelativeResize="0"/>
          <p:nvPr/>
        </p:nvPicPr>
        <p:blipFill rotWithShape="1">
          <a:blip r:embed="rId3">
            <a:alphaModFix/>
          </a:blip>
          <a:srcRect b="20830" l="0" r="0" t="21754"/>
          <a:stretch/>
        </p:blipFill>
        <p:spPr>
          <a:xfrm>
            <a:off x="484300" y="3774600"/>
            <a:ext cx="6224975" cy="478500"/>
          </a:xfrm>
          <a:prstGeom prst="rect">
            <a:avLst/>
          </a:prstGeom>
          <a:noFill/>
          <a:ln>
            <a:noFill/>
          </a:ln>
        </p:spPr>
      </p:pic>
      <p:pic>
        <p:nvPicPr>
          <p:cNvPr id="271" name="Google Shape;271;p36"/>
          <p:cNvPicPr preferRelativeResize="0"/>
          <p:nvPr/>
        </p:nvPicPr>
        <p:blipFill>
          <a:blip r:embed="rId4">
            <a:alphaModFix/>
          </a:blip>
          <a:stretch>
            <a:fillRect/>
          </a:stretch>
        </p:blipFill>
        <p:spPr>
          <a:xfrm>
            <a:off x="474750" y="708913"/>
            <a:ext cx="5398501" cy="2853274"/>
          </a:xfrm>
          <a:prstGeom prst="rect">
            <a:avLst/>
          </a:prstGeom>
          <a:noFill/>
          <a:ln>
            <a:noFill/>
          </a:ln>
        </p:spPr>
      </p:pic>
      <p:pic>
        <p:nvPicPr>
          <p:cNvPr id="272" name="Google Shape;272;p36"/>
          <p:cNvPicPr preferRelativeResize="0"/>
          <p:nvPr/>
        </p:nvPicPr>
        <p:blipFill>
          <a:blip r:embed="rId5">
            <a:alphaModFix/>
          </a:blip>
          <a:stretch>
            <a:fillRect/>
          </a:stretch>
        </p:blipFill>
        <p:spPr>
          <a:xfrm>
            <a:off x="5920151" y="703113"/>
            <a:ext cx="2870417" cy="286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78" name="Google Shape;278;p37"/>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Chatbox</a:t>
            </a:r>
            <a:endParaRPr i="0" sz="1600"/>
          </a:p>
        </p:txBody>
      </p:sp>
      <p:pic>
        <p:nvPicPr>
          <p:cNvPr id="279" name="Google Shape;279;p37"/>
          <p:cNvPicPr preferRelativeResize="0"/>
          <p:nvPr/>
        </p:nvPicPr>
        <p:blipFill>
          <a:blip r:embed="rId3">
            <a:alphaModFix/>
          </a:blip>
          <a:stretch>
            <a:fillRect/>
          </a:stretch>
        </p:blipFill>
        <p:spPr>
          <a:xfrm>
            <a:off x="272549" y="909600"/>
            <a:ext cx="3147624" cy="3709699"/>
          </a:xfrm>
          <a:prstGeom prst="rect">
            <a:avLst/>
          </a:prstGeom>
          <a:noFill/>
          <a:ln>
            <a:noFill/>
          </a:ln>
        </p:spPr>
      </p:pic>
      <p:pic>
        <p:nvPicPr>
          <p:cNvPr id="280" name="Google Shape;280;p37"/>
          <p:cNvPicPr preferRelativeResize="0"/>
          <p:nvPr/>
        </p:nvPicPr>
        <p:blipFill>
          <a:blip r:embed="rId4">
            <a:alphaModFix/>
          </a:blip>
          <a:stretch>
            <a:fillRect/>
          </a:stretch>
        </p:blipFill>
        <p:spPr>
          <a:xfrm>
            <a:off x="4246799" y="211000"/>
            <a:ext cx="3321326" cy="1964400"/>
          </a:xfrm>
          <a:prstGeom prst="rect">
            <a:avLst/>
          </a:prstGeom>
          <a:noFill/>
          <a:ln>
            <a:noFill/>
          </a:ln>
        </p:spPr>
      </p:pic>
      <p:sp>
        <p:nvSpPr>
          <p:cNvPr id="281" name="Google Shape;281;p37"/>
          <p:cNvSpPr/>
          <p:nvPr/>
        </p:nvSpPr>
        <p:spPr>
          <a:xfrm>
            <a:off x="272550" y="858706"/>
            <a:ext cx="3147600" cy="1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37"/>
          <p:cNvCxnSpPr>
            <a:stCxn id="281" idx="3"/>
          </p:cNvCxnSpPr>
          <p:nvPr/>
        </p:nvCxnSpPr>
        <p:spPr>
          <a:xfrm>
            <a:off x="3420150" y="955456"/>
            <a:ext cx="1037700" cy="1701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7"/>
          <p:cNvCxnSpPr/>
          <p:nvPr/>
        </p:nvCxnSpPr>
        <p:spPr>
          <a:xfrm>
            <a:off x="2280075" y="2505831"/>
            <a:ext cx="1914000" cy="17700"/>
          </a:xfrm>
          <a:prstGeom prst="straightConnector1">
            <a:avLst/>
          </a:prstGeom>
          <a:noFill/>
          <a:ln cap="flat" cmpd="sng" w="9525">
            <a:solidFill>
              <a:schemeClr val="dk2"/>
            </a:solidFill>
            <a:prstDash val="solid"/>
            <a:round/>
            <a:headEnd len="med" w="med" type="none"/>
            <a:tailEnd len="med" w="med" type="triangle"/>
          </a:ln>
        </p:spPr>
      </p:cxnSp>
      <p:pic>
        <p:nvPicPr>
          <p:cNvPr id="284" name="Google Shape;284;p37"/>
          <p:cNvPicPr preferRelativeResize="0"/>
          <p:nvPr/>
        </p:nvPicPr>
        <p:blipFill>
          <a:blip r:embed="rId5">
            <a:alphaModFix/>
          </a:blip>
          <a:stretch>
            <a:fillRect/>
          </a:stretch>
        </p:blipFill>
        <p:spPr>
          <a:xfrm>
            <a:off x="4246800" y="2301424"/>
            <a:ext cx="1804018" cy="2663300"/>
          </a:xfrm>
          <a:prstGeom prst="rect">
            <a:avLst/>
          </a:prstGeom>
          <a:noFill/>
          <a:ln>
            <a:noFill/>
          </a:ln>
        </p:spPr>
      </p:pic>
      <p:sp>
        <p:nvSpPr>
          <p:cNvPr id="285" name="Google Shape;285;p37"/>
          <p:cNvSpPr txBox="1"/>
          <p:nvPr/>
        </p:nvSpPr>
        <p:spPr>
          <a:xfrm>
            <a:off x="6217400" y="3150050"/>
            <a:ext cx="31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Mock real social media layout</a:t>
            </a:r>
            <a:endParaRPr>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291" name="Google Shape;291;p38"/>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Chatbox</a:t>
            </a:r>
            <a:endParaRPr i="0" sz="1600"/>
          </a:p>
        </p:txBody>
      </p:sp>
      <p:pic>
        <p:nvPicPr>
          <p:cNvPr id="292" name="Google Shape;292;p38"/>
          <p:cNvPicPr preferRelativeResize="0"/>
          <p:nvPr/>
        </p:nvPicPr>
        <p:blipFill>
          <a:blip r:embed="rId3">
            <a:alphaModFix/>
          </a:blip>
          <a:stretch>
            <a:fillRect/>
          </a:stretch>
        </p:blipFill>
        <p:spPr>
          <a:xfrm>
            <a:off x="4129425" y="2433675"/>
            <a:ext cx="3653999" cy="2465826"/>
          </a:xfrm>
          <a:prstGeom prst="rect">
            <a:avLst/>
          </a:prstGeom>
          <a:noFill/>
          <a:ln>
            <a:noFill/>
          </a:ln>
        </p:spPr>
      </p:pic>
      <p:pic>
        <p:nvPicPr>
          <p:cNvPr id="293" name="Google Shape;293;p38"/>
          <p:cNvPicPr preferRelativeResize="0"/>
          <p:nvPr/>
        </p:nvPicPr>
        <p:blipFill>
          <a:blip r:embed="rId4">
            <a:alphaModFix/>
          </a:blip>
          <a:stretch>
            <a:fillRect/>
          </a:stretch>
        </p:blipFill>
        <p:spPr>
          <a:xfrm>
            <a:off x="293400" y="807824"/>
            <a:ext cx="3135626" cy="3703702"/>
          </a:xfrm>
          <a:prstGeom prst="rect">
            <a:avLst/>
          </a:prstGeom>
          <a:noFill/>
          <a:ln>
            <a:noFill/>
          </a:ln>
        </p:spPr>
      </p:pic>
      <p:sp>
        <p:nvSpPr>
          <p:cNvPr id="294" name="Google Shape;294;p38"/>
          <p:cNvSpPr txBox="1"/>
          <p:nvPr/>
        </p:nvSpPr>
        <p:spPr>
          <a:xfrm>
            <a:off x="293400" y="4511525"/>
            <a:ext cx="38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2-side chatting UI - align with real social media chatbox</a:t>
            </a:r>
            <a:endParaRPr>
              <a:solidFill>
                <a:schemeClr val="dk1"/>
              </a:solidFill>
              <a:latin typeface="DM Sans"/>
              <a:ea typeface="DM Sans"/>
              <a:cs typeface="DM Sans"/>
              <a:sym typeface="DM Sans"/>
            </a:endParaRPr>
          </a:p>
        </p:txBody>
      </p:sp>
      <p:pic>
        <p:nvPicPr>
          <p:cNvPr id="295" name="Google Shape;295;p38"/>
          <p:cNvPicPr preferRelativeResize="0"/>
          <p:nvPr/>
        </p:nvPicPr>
        <p:blipFill>
          <a:blip r:embed="rId5">
            <a:alphaModFix/>
          </a:blip>
          <a:stretch>
            <a:fillRect/>
          </a:stretch>
        </p:blipFill>
        <p:spPr>
          <a:xfrm>
            <a:off x="3654775" y="192977"/>
            <a:ext cx="5094900" cy="2134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301" name="Google Shape;301;p39"/>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Chatbox</a:t>
            </a:r>
            <a:endParaRPr i="0" sz="1600"/>
          </a:p>
        </p:txBody>
      </p:sp>
      <p:pic>
        <p:nvPicPr>
          <p:cNvPr id="302" name="Google Shape;302;p39"/>
          <p:cNvPicPr preferRelativeResize="0"/>
          <p:nvPr/>
        </p:nvPicPr>
        <p:blipFill>
          <a:blip r:embed="rId3">
            <a:alphaModFix/>
          </a:blip>
          <a:stretch>
            <a:fillRect/>
          </a:stretch>
        </p:blipFill>
        <p:spPr>
          <a:xfrm>
            <a:off x="272549" y="909600"/>
            <a:ext cx="3147624" cy="3709699"/>
          </a:xfrm>
          <a:prstGeom prst="rect">
            <a:avLst/>
          </a:prstGeom>
          <a:noFill/>
          <a:ln>
            <a:noFill/>
          </a:ln>
        </p:spPr>
      </p:pic>
      <p:sp>
        <p:nvSpPr>
          <p:cNvPr id="303" name="Google Shape;303;p39"/>
          <p:cNvSpPr/>
          <p:nvPr/>
        </p:nvSpPr>
        <p:spPr>
          <a:xfrm>
            <a:off x="211025" y="4108850"/>
            <a:ext cx="3279600" cy="1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39"/>
          <p:cNvCxnSpPr>
            <a:stCxn id="303" idx="3"/>
          </p:cNvCxnSpPr>
          <p:nvPr/>
        </p:nvCxnSpPr>
        <p:spPr>
          <a:xfrm flipH="1" rot="10800000">
            <a:off x="3490625" y="4199600"/>
            <a:ext cx="756300" cy="6000"/>
          </a:xfrm>
          <a:prstGeom prst="straightConnector1">
            <a:avLst/>
          </a:prstGeom>
          <a:noFill/>
          <a:ln cap="flat" cmpd="sng" w="9525">
            <a:solidFill>
              <a:schemeClr val="dk2"/>
            </a:solidFill>
            <a:prstDash val="solid"/>
            <a:round/>
            <a:headEnd len="med" w="med" type="none"/>
            <a:tailEnd len="med" w="med" type="triangle"/>
          </a:ln>
        </p:spPr>
      </p:cxnSp>
      <p:pic>
        <p:nvPicPr>
          <p:cNvPr id="305" name="Google Shape;305;p39"/>
          <p:cNvPicPr preferRelativeResize="0"/>
          <p:nvPr/>
        </p:nvPicPr>
        <p:blipFill>
          <a:blip r:embed="rId4">
            <a:alphaModFix/>
          </a:blip>
          <a:stretch>
            <a:fillRect/>
          </a:stretch>
        </p:blipFill>
        <p:spPr>
          <a:xfrm>
            <a:off x="4246800" y="2807525"/>
            <a:ext cx="2521726" cy="2318001"/>
          </a:xfrm>
          <a:prstGeom prst="rect">
            <a:avLst/>
          </a:prstGeom>
          <a:noFill/>
          <a:ln>
            <a:noFill/>
          </a:ln>
        </p:spPr>
      </p:pic>
      <p:pic>
        <p:nvPicPr>
          <p:cNvPr id="306" name="Google Shape;306;p39"/>
          <p:cNvPicPr preferRelativeResize="0"/>
          <p:nvPr/>
        </p:nvPicPr>
        <p:blipFill>
          <a:blip r:embed="rId5">
            <a:alphaModFix/>
          </a:blip>
          <a:stretch>
            <a:fillRect/>
          </a:stretch>
        </p:blipFill>
        <p:spPr>
          <a:xfrm>
            <a:off x="3939775" y="18000"/>
            <a:ext cx="4111824" cy="2789525"/>
          </a:xfrm>
          <a:prstGeom prst="rect">
            <a:avLst/>
          </a:prstGeom>
          <a:noFill/>
          <a:ln>
            <a:noFill/>
          </a:ln>
        </p:spPr>
      </p:pic>
      <p:sp>
        <p:nvSpPr>
          <p:cNvPr id="307" name="Google Shape;307;p39"/>
          <p:cNvSpPr/>
          <p:nvPr/>
        </p:nvSpPr>
        <p:spPr>
          <a:xfrm>
            <a:off x="241825" y="3619400"/>
            <a:ext cx="3248700" cy="47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9"/>
          <p:cNvCxnSpPr>
            <a:stCxn id="307" idx="3"/>
          </p:cNvCxnSpPr>
          <p:nvPr/>
        </p:nvCxnSpPr>
        <p:spPr>
          <a:xfrm flipH="1" rot="10800000">
            <a:off x="3490525" y="1350650"/>
            <a:ext cx="378900" cy="25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314" name="Google Shape;314;p40"/>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Chatbox</a:t>
            </a:r>
            <a:endParaRPr i="0" sz="1600"/>
          </a:p>
        </p:txBody>
      </p:sp>
      <p:pic>
        <p:nvPicPr>
          <p:cNvPr id="315" name="Google Shape;315;p40"/>
          <p:cNvPicPr preferRelativeResize="0"/>
          <p:nvPr/>
        </p:nvPicPr>
        <p:blipFill>
          <a:blip r:embed="rId3">
            <a:alphaModFix/>
          </a:blip>
          <a:stretch>
            <a:fillRect/>
          </a:stretch>
        </p:blipFill>
        <p:spPr>
          <a:xfrm>
            <a:off x="272549" y="909600"/>
            <a:ext cx="3147624" cy="3709699"/>
          </a:xfrm>
          <a:prstGeom prst="rect">
            <a:avLst/>
          </a:prstGeom>
          <a:noFill/>
          <a:ln>
            <a:noFill/>
          </a:ln>
        </p:spPr>
      </p:pic>
      <p:sp>
        <p:nvSpPr>
          <p:cNvPr id="316" name="Google Shape;316;p40"/>
          <p:cNvSpPr/>
          <p:nvPr/>
        </p:nvSpPr>
        <p:spPr>
          <a:xfrm>
            <a:off x="2628900" y="4088425"/>
            <a:ext cx="756300" cy="28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40"/>
          <p:cNvCxnSpPr>
            <a:stCxn id="316" idx="3"/>
          </p:cNvCxnSpPr>
          <p:nvPr/>
        </p:nvCxnSpPr>
        <p:spPr>
          <a:xfrm>
            <a:off x="3385200" y="4229125"/>
            <a:ext cx="580200" cy="0"/>
          </a:xfrm>
          <a:prstGeom prst="straightConnector1">
            <a:avLst/>
          </a:prstGeom>
          <a:noFill/>
          <a:ln cap="flat" cmpd="sng" w="9525">
            <a:solidFill>
              <a:schemeClr val="dk2"/>
            </a:solidFill>
            <a:prstDash val="solid"/>
            <a:round/>
            <a:headEnd len="med" w="med" type="none"/>
            <a:tailEnd len="med" w="med" type="triangle"/>
          </a:ln>
        </p:spPr>
      </p:cxnSp>
      <p:pic>
        <p:nvPicPr>
          <p:cNvPr id="318" name="Google Shape;318;p40"/>
          <p:cNvPicPr preferRelativeResize="0"/>
          <p:nvPr/>
        </p:nvPicPr>
        <p:blipFill>
          <a:blip r:embed="rId4">
            <a:alphaModFix/>
          </a:blip>
          <a:stretch>
            <a:fillRect/>
          </a:stretch>
        </p:blipFill>
        <p:spPr>
          <a:xfrm>
            <a:off x="3499299" y="1201949"/>
            <a:ext cx="5602275" cy="281400"/>
          </a:xfrm>
          <a:prstGeom prst="rect">
            <a:avLst/>
          </a:prstGeom>
          <a:noFill/>
          <a:ln>
            <a:noFill/>
          </a:ln>
        </p:spPr>
      </p:pic>
      <p:pic>
        <p:nvPicPr>
          <p:cNvPr id="319" name="Google Shape;319;p40"/>
          <p:cNvPicPr preferRelativeResize="0"/>
          <p:nvPr/>
        </p:nvPicPr>
        <p:blipFill>
          <a:blip r:embed="rId5">
            <a:alphaModFix/>
          </a:blip>
          <a:stretch>
            <a:fillRect/>
          </a:stretch>
        </p:blipFill>
        <p:spPr>
          <a:xfrm>
            <a:off x="3985850" y="1530224"/>
            <a:ext cx="4952999" cy="2174741"/>
          </a:xfrm>
          <a:prstGeom prst="rect">
            <a:avLst/>
          </a:prstGeom>
          <a:noFill/>
          <a:ln>
            <a:noFill/>
          </a:ln>
        </p:spPr>
      </p:pic>
      <p:sp>
        <p:nvSpPr>
          <p:cNvPr id="320" name="Google Shape;320;p40"/>
          <p:cNvSpPr txBox="1"/>
          <p:nvPr/>
        </p:nvSpPr>
        <p:spPr>
          <a:xfrm>
            <a:off x="4044450" y="4029025"/>
            <a:ext cx="4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Can use the key Return to send message</a:t>
            </a:r>
            <a:endParaRPr>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GUI</a:t>
            </a:r>
            <a:endParaRPr>
              <a:solidFill>
                <a:srgbClr val="5F8195"/>
              </a:solidFill>
            </a:endParaRPr>
          </a:p>
        </p:txBody>
      </p:sp>
      <p:sp>
        <p:nvSpPr>
          <p:cNvPr id="326" name="Google Shape;326;p41"/>
          <p:cNvSpPr txBox="1"/>
          <p:nvPr>
            <p:ph idx="5" type="subTitle"/>
          </p:nvPr>
        </p:nvSpPr>
        <p:spPr>
          <a:xfrm>
            <a:off x="1122500"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Chatbox</a:t>
            </a:r>
            <a:endParaRPr i="0" sz="1600"/>
          </a:p>
        </p:txBody>
      </p:sp>
      <p:pic>
        <p:nvPicPr>
          <p:cNvPr id="327" name="Google Shape;327;p41"/>
          <p:cNvPicPr preferRelativeResize="0"/>
          <p:nvPr/>
        </p:nvPicPr>
        <p:blipFill>
          <a:blip r:embed="rId3">
            <a:alphaModFix/>
          </a:blip>
          <a:stretch>
            <a:fillRect/>
          </a:stretch>
        </p:blipFill>
        <p:spPr>
          <a:xfrm>
            <a:off x="272549" y="909600"/>
            <a:ext cx="3147624" cy="3709699"/>
          </a:xfrm>
          <a:prstGeom prst="rect">
            <a:avLst/>
          </a:prstGeom>
          <a:noFill/>
          <a:ln>
            <a:noFill/>
          </a:ln>
        </p:spPr>
      </p:pic>
      <p:sp>
        <p:nvSpPr>
          <p:cNvPr id="328" name="Google Shape;328;p41"/>
          <p:cNvSpPr/>
          <p:nvPr/>
        </p:nvSpPr>
        <p:spPr>
          <a:xfrm>
            <a:off x="206575" y="4355025"/>
            <a:ext cx="3279600" cy="26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41"/>
          <p:cNvCxnSpPr>
            <a:stCxn id="328" idx="3"/>
          </p:cNvCxnSpPr>
          <p:nvPr/>
        </p:nvCxnSpPr>
        <p:spPr>
          <a:xfrm flipH="1" rot="10800000">
            <a:off x="3486175" y="4481175"/>
            <a:ext cx="756300" cy="6000"/>
          </a:xfrm>
          <a:prstGeom prst="straightConnector1">
            <a:avLst/>
          </a:prstGeom>
          <a:noFill/>
          <a:ln cap="flat" cmpd="sng" w="9525">
            <a:solidFill>
              <a:schemeClr val="dk2"/>
            </a:solidFill>
            <a:prstDash val="solid"/>
            <a:round/>
            <a:headEnd len="med" w="med" type="none"/>
            <a:tailEnd len="med" w="med" type="triangle"/>
          </a:ln>
        </p:spPr>
      </p:cxnSp>
      <p:pic>
        <p:nvPicPr>
          <p:cNvPr id="330" name="Google Shape;330;p41"/>
          <p:cNvPicPr preferRelativeResize="0"/>
          <p:nvPr/>
        </p:nvPicPr>
        <p:blipFill>
          <a:blip r:embed="rId4">
            <a:alphaModFix/>
          </a:blip>
          <a:stretch>
            <a:fillRect/>
          </a:stretch>
        </p:blipFill>
        <p:spPr>
          <a:xfrm>
            <a:off x="4363375" y="228575"/>
            <a:ext cx="3042951" cy="3426075"/>
          </a:xfrm>
          <a:prstGeom prst="rect">
            <a:avLst/>
          </a:prstGeom>
          <a:noFill/>
          <a:ln>
            <a:noFill/>
          </a:ln>
        </p:spPr>
      </p:pic>
      <p:pic>
        <p:nvPicPr>
          <p:cNvPr id="331" name="Google Shape;331;p41"/>
          <p:cNvPicPr preferRelativeResize="0"/>
          <p:nvPr/>
        </p:nvPicPr>
        <p:blipFill>
          <a:blip r:embed="rId5">
            <a:alphaModFix/>
          </a:blip>
          <a:stretch>
            <a:fillRect/>
          </a:stretch>
        </p:blipFill>
        <p:spPr>
          <a:xfrm>
            <a:off x="4385750" y="3654650"/>
            <a:ext cx="2998176" cy="1270225"/>
          </a:xfrm>
          <a:prstGeom prst="rect">
            <a:avLst/>
          </a:prstGeom>
          <a:noFill/>
          <a:ln>
            <a:noFill/>
          </a:ln>
        </p:spPr>
      </p:pic>
      <p:sp>
        <p:nvSpPr>
          <p:cNvPr id="332" name="Google Shape;332;p41"/>
          <p:cNvSpPr/>
          <p:nvPr/>
        </p:nvSpPr>
        <p:spPr>
          <a:xfrm>
            <a:off x="5468825" y="1793625"/>
            <a:ext cx="1820100" cy="20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5524500" y="2878025"/>
            <a:ext cx="1820100" cy="20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5524500" y="4111850"/>
            <a:ext cx="1820100" cy="20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txBox="1"/>
          <p:nvPr/>
        </p:nvSpPr>
        <p:spPr>
          <a:xfrm>
            <a:off x="7406325" y="2348800"/>
            <a:ext cx="182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Use </a:t>
            </a:r>
            <a:r>
              <a:rPr lang="en">
                <a:solidFill>
                  <a:schemeClr val="dk1"/>
                </a:solidFill>
                <a:latin typeface="DM Sans"/>
                <a:ea typeface="DM Sans"/>
                <a:cs typeface="DM Sans"/>
                <a:sym typeface="DM Sans"/>
              </a:rPr>
              <a:t>buttons</a:t>
            </a:r>
            <a:r>
              <a:rPr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instead</a:t>
            </a:r>
            <a:r>
              <a:rPr lang="en">
                <a:solidFill>
                  <a:schemeClr val="dk1"/>
                </a:solidFill>
                <a:latin typeface="DM Sans"/>
                <a:ea typeface="DM Sans"/>
                <a:cs typeface="DM Sans"/>
                <a:sym typeface="DM Sans"/>
              </a:rPr>
              <a:t> of sending messages</a:t>
            </a:r>
            <a:endParaRPr>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341" name="Google Shape;341;p42"/>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Principle</a:t>
            </a:r>
            <a:endParaRPr i="0" sz="1600"/>
          </a:p>
        </p:txBody>
      </p:sp>
      <p:pic>
        <p:nvPicPr>
          <p:cNvPr id="342" name="Google Shape;342;p42"/>
          <p:cNvPicPr preferRelativeResize="0"/>
          <p:nvPr/>
        </p:nvPicPr>
        <p:blipFill>
          <a:blip r:embed="rId3">
            <a:alphaModFix/>
          </a:blip>
          <a:stretch>
            <a:fillRect/>
          </a:stretch>
        </p:blipFill>
        <p:spPr>
          <a:xfrm>
            <a:off x="252375" y="1096725"/>
            <a:ext cx="6287200" cy="295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5623100" y="1254000"/>
            <a:ext cx="3130075" cy="2919049"/>
          </a:xfrm>
          <a:prstGeom prst="rect">
            <a:avLst/>
          </a:prstGeom>
          <a:noFill/>
          <a:ln>
            <a:noFill/>
          </a:ln>
        </p:spPr>
      </p:pic>
      <p:pic>
        <p:nvPicPr>
          <p:cNvPr id="154" name="Google Shape;154;p25"/>
          <p:cNvPicPr preferRelativeResize="0"/>
          <p:nvPr/>
        </p:nvPicPr>
        <p:blipFill>
          <a:blip r:embed="rId4">
            <a:alphaModFix/>
          </a:blip>
          <a:stretch>
            <a:fillRect/>
          </a:stretch>
        </p:blipFill>
        <p:spPr>
          <a:xfrm flipH="1" rot="2700009">
            <a:off x="7452260" y="2498890"/>
            <a:ext cx="3024859" cy="4448322"/>
          </a:xfrm>
          <a:prstGeom prst="rect">
            <a:avLst/>
          </a:prstGeom>
          <a:noFill/>
          <a:ln>
            <a:noFill/>
          </a:ln>
        </p:spPr>
      </p:pic>
      <p:sp>
        <p:nvSpPr>
          <p:cNvPr id="155" name="Google Shape;15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56" name="Google Shape;156;p25"/>
          <p:cNvSpPr txBox="1"/>
          <p:nvPr>
            <p:ph idx="2" type="title"/>
          </p:nvPr>
        </p:nvSpPr>
        <p:spPr>
          <a:xfrm>
            <a:off x="818400" y="1508175"/>
            <a:ext cx="1069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7" name="Google Shape;157;p25"/>
          <p:cNvSpPr txBox="1"/>
          <p:nvPr>
            <p:ph idx="3" type="title"/>
          </p:nvPr>
        </p:nvSpPr>
        <p:spPr>
          <a:xfrm>
            <a:off x="818400" y="2941600"/>
            <a:ext cx="1069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8" name="Google Shape;158;p25"/>
          <p:cNvSpPr txBox="1"/>
          <p:nvPr>
            <p:ph idx="4" type="title"/>
          </p:nvPr>
        </p:nvSpPr>
        <p:spPr>
          <a:xfrm>
            <a:off x="3517675" y="1508175"/>
            <a:ext cx="1069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9" name="Google Shape;159;p25"/>
          <p:cNvSpPr txBox="1"/>
          <p:nvPr>
            <p:ph idx="5" type="title"/>
          </p:nvPr>
        </p:nvSpPr>
        <p:spPr>
          <a:xfrm>
            <a:off x="3517675" y="2941600"/>
            <a:ext cx="1069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0" name="Google Shape;160;p25"/>
          <p:cNvSpPr txBox="1"/>
          <p:nvPr>
            <p:ph idx="1" type="subTitle"/>
          </p:nvPr>
        </p:nvSpPr>
        <p:spPr>
          <a:xfrm>
            <a:off x="720000" y="2394775"/>
            <a:ext cx="2541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Introduction</a:t>
            </a:r>
            <a:endParaRPr sz="2000"/>
          </a:p>
          <a:p>
            <a:pPr indent="0" lvl="0" marL="0" rtl="0" algn="l">
              <a:spcBef>
                <a:spcPts val="0"/>
              </a:spcBef>
              <a:spcAft>
                <a:spcPts val="0"/>
              </a:spcAft>
              <a:buNone/>
            </a:pPr>
            <a:r>
              <a:rPr lang="en" sz="1000"/>
              <a:t>What is our project and motivations</a:t>
            </a:r>
            <a:endParaRPr sz="1000"/>
          </a:p>
        </p:txBody>
      </p:sp>
      <p:sp>
        <p:nvSpPr>
          <p:cNvPr id="161" name="Google Shape;161;p25"/>
          <p:cNvSpPr txBox="1"/>
          <p:nvPr>
            <p:ph idx="6" type="subTitle"/>
          </p:nvPr>
        </p:nvSpPr>
        <p:spPr>
          <a:xfrm>
            <a:off x="3419275" y="2394771"/>
            <a:ext cx="1963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Demo</a:t>
            </a:r>
            <a:endParaRPr sz="2000"/>
          </a:p>
          <a:p>
            <a:pPr indent="0" lvl="0" marL="0" rtl="0" algn="l">
              <a:spcBef>
                <a:spcPts val="0"/>
              </a:spcBef>
              <a:spcAft>
                <a:spcPts val="0"/>
              </a:spcAft>
              <a:buNone/>
            </a:pPr>
            <a:r>
              <a:rPr lang="en" sz="1000"/>
              <a:t>How our project looks</a:t>
            </a:r>
            <a:endParaRPr sz="1000"/>
          </a:p>
        </p:txBody>
      </p:sp>
      <p:sp>
        <p:nvSpPr>
          <p:cNvPr id="162" name="Google Shape;162;p25"/>
          <p:cNvSpPr txBox="1"/>
          <p:nvPr>
            <p:ph idx="7" type="subTitle"/>
          </p:nvPr>
        </p:nvSpPr>
        <p:spPr>
          <a:xfrm>
            <a:off x="720000" y="4045119"/>
            <a:ext cx="1963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Discussion</a:t>
            </a:r>
            <a:endParaRPr sz="2000"/>
          </a:p>
          <a:p>
            <a:pPr indent="0" lvl="0" marL="0" rtl="0" algn="l">
              <a:spcBef>
                <a:spcPts val="0"/>
              </a:spcBef>
              <a:spcAft>
                <a:spcPts val="0"/>
              </a:spcAft>
              <a:buNone/>
            </a:pPr>
            <a:r>
              <a:rPr lang="en" sz="1000"/>
              <a:t>What’s unique in our developing process</a:t>
            </a:r>
            <a:endParaRPr sz="1000"/>
          </a:p>
        </p:txBody>
      </p:sp>
      <p:sp>
        <p:nvSpPr>
          <p:cNvPr id="163" name="Google Shape;163;p25"/>
          <p:cNvSpPr txBox="1"/>
          <p:nvPr>
            <p:ph idx="8" type="subTitle"/>
          </p:nvPr>
        </p:nvSpPr>
        <p:spPr>
          <a:xfrm>
            <a:off x="3419275" y="3708100"/>
            <a:ext cx="3130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Potential Improvements</a:t>
            </a:r>
            <a:endParaRPr sz="2000"/>
          </a:p>
          <a:p>
            <a:pPr indent="0" lvl="0" marL="0" rtl="0" algn="l">
              <a:spcBef>
                <a:spcPts val="0"/>
              </a:spcBef>
              <a:spcAft>
                <a:spcPts val="0"/>
              </a:spcAft>
              <a:buNone/>
            </a:pPr>
            <a:r>
              <a:rPr lang="en" sz="1000"/>
              <a:t>What can be improved</a:t>
            </a:r>
            <a:endParaRPr sz="1000"/>
          </a:p>
        </p:txBody>
      </p:sp>
      <p:sp>
        <p:nvSpPr>
          <p:cNvPr id="164" name="Google Shape;164;p25"/>
          <p:cNvSpPr/>
          <p:nvPr/>
        </p:nvSpPr>
        <p:spPr>
          <a:xfrm flipH="1">
            <a:off x="6460500" y="4173050"/>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3"/>
          <p:cNvPicPr preferRelativeResize="0"/>
          <p:nvPr/>
        </p:nvPicPr>
        <p:blipFill>
          <a:blip r:embed="rId3">
            <a:alphaModFix/>
          </a:blip>
          <a:stretch>
            <a:fillRect/>
          </a:stretch>
        </p:blipFill>
        <p:spPr>
          <a:xfrm>
            <a:off x="421750" y="839575"/>
            <a:ext cx="7364051" cy="2519275"/>
          </a:xfrm>
          <a:prstGeom prst="rect">
            <a:avLst/>
          </a:prstGeom>
          <a:noFill/>
          <a:ln>
            <a:noFill/>
          </a:ln>
        </p:spPr>
      </p:pic>
      <p:pic>
        <p:nvPicPr>
          <p:cNvPr id="348" name="Google Shape;348;p43"/>
          <p:cNvPicPr preferRelativeResize="0"/>
          <p:nvPr/>
        </p:nvPicPr>
        <p:blipFill>
          <a:blip r:embed="rId4">
            <a:alphaModFix/>
          </a:blip>
          <a:stretch>
            <a:fillRect/>
          </a:stretch>
        </p:blipFill>
        <p:spPr>
          <a:xfrm>
            <a:off x="421750" y="3461475"/>
            <a:ext cx="5548226" cy="1265200"/>
          </a:xfrm>
          <a:prstGeom prst="rect">
            <a:avLst/>
          </a:prstGeom>
          <a:noFill/>
          <a:ln>
            <a:noFill/>
          </a:ln>
        </p:spPr>
      </p:pic>
      <p:sp>
        <p:nvSpPr>
          <p:cNvPr id="349" name="Google Shape;349;p43"/>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350" name="Google Shape;350;p43"/>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Prime numbers generation</a:t>
            </a:r>
            <a:endParaRPr i="0"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idx="5" type="subTitle"/>
          </p:nvPr>
        </p:nvSpPr>
        <p:spPr>
          <a:xfrm>
            <a:off x="349025" y="1356950"/>
            <a:ext cx="4917600" cy="83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800"/>
              <a:t>Approximated number of primes smaller than the given x</a:t>
            </a:r>
            <a:endParaRPr i="0" sz="1800"/>
          </a:p>
        </p:txBody>
      </p:sp>
      <p:pic>
        <p:nvPicPr>
          <p:cNvPr id="356" name="Google Shape;356;p44"/>
          <p:cNvPicPr preferRelativeResize="0"/>
          <p:nvPr/>
        </p:nvPicPr>
        <p:blipFill>
          <a:blip r:embed="rId3">
            <a:alphaModFix/>
          </a:blip>
          <a:stretch>
            <a:fillRect/>
          </a:stretch>
        </p:blipFill>
        <p:spPr>
          <a:xfrm>
            <a:off x="5266625" y="1383675"/>
            <a:ext cx="2617052" cy="990349"/>
          </a:xfrm>
          <a:prstGeom prst="rect">
            <a:avLst/>
          </a:prstGeom>
          <a:noFill/>
          <a:ln>
            <a:noFill/>
          </a:ln>
        </p:spPr>
      </p:pic>
      <p:pic>
        <p:nvPicPr>
          <p:cNvPr id="357" name="Google Shape;357;p44"/>
          <p:cNvPicPr preferRelativeResize="0"/>
          <p:nvPr/>
        </p:nvPicPr>
        <p:blipFill>
          <a:blip r:embed="rId4">
            <a:alphaModFix/>
          </a:blip>
          <a:stretch>
            <a:fillRect/>
          </a:stretch>
        </p:blipFill>
        <p:spPr>
          <a:xfrm>
            <a:off x="349033" y="2505401"/>
            <a:ext cx="8272343" cy="836100"/>
          </a:xfrm>
          <a:prstGeom prst="rect">
            <a:avLst/>
          </a:prstGeom>
          <a:noFill/>
          <a:ln>
            <a:noFill/>
          </a:ln>
        </p:spPr>
      </p:pic>
      <p:pic>
        <p:nvPicPr>
          <p:cNvPr id="358" name="Google Shape;358;p44"/>
          <p:cNvPicPr preferRelativeResize="0"/>
          <p:nvPr/>
        </p:nvPicPr>
        <p:blipFill rotWithShape="1">
          <a:blip r:embed="rId5">
            <a:alphaModFix/>
          </a:blip>
          <a:srcRect b="0" l="0" r="36720" t="0"/>
          <a:stretch/>
        </p:blipFill>
        <p:spPr>
          <a:xfrm>
            <a:off x="349025" y="3542950"/>
            <a:ext cx="6871977" cy="572700"/>
          </a:xfrm>
          <a:prstGeom prst="rect">
            <a:avLst/>
          </a:prstGeom>
          <a:noFill/>
          <a:ln>
            <a:noFill/>
          </a:ln>
        </p:spPr>
      </p:pic>
      <p:sp>
        <p:nvSpPr>
          <p:cNvPr id="359" name="Google Shape;359;p44"/>
          <p:cNvSpPr txBox="1"/>
          <p:nvPr>
            <p:ph idx="5" type="subTitle"/>
          </p:nvPr>
        </p:nvSpPr>
        <p:spPr>
          <a:xfrm>
            <a:off x="349025" y="845050"/>
            <a:ext cx="78453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800"/>
              <a:t>Critical question: Why can we brutally search for primes?</a:t>
            </a:r>
            <a:endParaRPr i="0" sz="1800"/>
          </a:p>
        </p:txBody>
      </p:sp>
      <p:pic>
        <p:nvPicPr>
          <p:cNvPr id="360" name="Google Shape;360;p44"/>
          <p:cNvPicPr preferRelativeResize="0"/>
          <p:nvPr/>
        </p:nvPicPr>
        <p:blipFill rotWithShape="1">
          <a:blip r:embed="rId5">
            <a:alphaModFix/>
          </a:blip>
          <a:srcRect b="0" l="63958" r="0" t="0"/>
          <a:stretch/>
        </p:blipFill>
        <p:spPr>
          <a:xfrm>
            <a:off x="3858677" y="4035625"/>
            <a:ext cx="3914076" cy="572700"/>
          </a:xfrm>
          <a:prstGeom prst="rect">
            <a:avLst/>
          </a:prstGeom>
          <a:noFill/>
          <a:ln>
            <a:noFill/>
          </a:ln>
        </p:spPr>
      </p:pic>
      <p:sp>
        <p:nvSpPr>
          <p:cNvPr id="361" name="Google Shape;361;p44"/>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362" name="Google Shape;362;p44"/>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Theoretical support</a:t>
            </a:r>
            <a:endParaRPr i="0"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368" name="Google Shape;368;p45"/>
          <p:cNvSpPr txBox="1"/>
          <p:nvPr>
            <p:ph idx="5" type="subTitle"/>
          </p:nvPr>
        </p:nvSpPr>
        <p:spPr>
          <a:xfrm>
            <a:off x="4187425" y="15575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Performance optimization</a:t>
            </a:r>
            <a:endParaRPr i="0" sz="1600"/>
          </a:p>
        </p:txBody>
      </p:sp>
      <p:pic>
        <p:nvPicPr>
          <p:cNvPr id="369" name="Google Shape;369;p45"/>
          <p:cNvPicPr preferRelativeResize="0"/>
          <p:nvPr/>
        </p:nvPicPr>
        <p:blipFill>
          <a:blip r:embed="rId3">
            <a:alphaModFix/>
          </a:blip>
          <a:stretch>
            <a:fillRect/>
          </a:stretch>
        </p:blipFill>
        <p:spPr>
          <a:xfrm>
            <a:off x="152400" y="786650"/>
            <a:ext cx="2954875" cy="457372"/>
          </a:xfrm>
          <a:prstGeom prst="rect">
            <a:avLst/>
          </a:prstGeom>
          <a:noFill/>
          <a:ln>
            <a:noFill/>
          </a:ln>
        </p:spPr>
      </p:pic>
      <p:pic>
        <p:nvPicPr>
          <p:cNvPr id="370" name="Google Shape;370;p45"/>
          <p:cNvPicPr preferRelativeResize="0"/>
          <p:nvPr/>
        </p:nvPicPr>
        <p:blipFill>
          <a:blip r:embed="rId4">
            <a:alphaModFix/>
          </a:blip>
          <a:stretch>
            <a:fillRect/>
          </a:stretch>
        </p:blipFill>
        <p:spPr>
          <a:xfrm>
            <a:off x="152400" y="1294969"/>
            <a:ext cx="2954875" cy="385232"/>
          </a:xfrm>
          <a:prstGeom prst="rect">
            <a:avLst/>
          </a:prstGeom>
          <a:noFill/>
          <a:ln>
            <a:noFill/>
          </a:ln>
        </p:spPr>
      </p:pic>
      <p:sp>
        <p:nvSpPr>
          <p:cNvPr id="371" name="Google Shape;371;p45"/>
          <p:cNvSpPr txBox="1"/>
          <p:nvPr>
            <p:ph idx="5" type="subTitle"/>
          </p:nvPr>
        </p:nvSpPr>
        <p:spPr>
          <a:xfrm>
            <a:off x="3337050" y="937688"/>
            <a:ext cx="7845300" cy="9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800"/>
              <a:t>A lot of </a:t>
            </a:r>
            <a:endParaRPr i="0" sz="1800"/>
          </a:p>
          <a:p>
            <a:pPr indent="0" lvl="0" marL="0" rtl="0" algn="l">
              <a:spcBef>
                <a:spcPts val="0"/>
              </a:spcBef>
              <a:spcAft>
                <a:spcPts val="0"/>
              </a:spcAft>
              <a:buNone/>
            </a:pPr>
            <a:r>
              <a:rPr b="1" lang="en">
                <a:latin typeface="Lexend Deca"/>
                <a:ea typeface="Lexend Deca"/>
                <a:cs typeface="Lexend Deca"/>
                <a:sym typeface="Lexend Deca"/>
              </a:rPr>
              <a:t>power modulo</a:t>
            </a:r>
            <a:r>
              <a:rPr b="1" i="0" lang="en" sz="2300">
                <a:latin typeface="Lexend Deca"/>
                <a:ea typeface="Lexend Deca"/>
                <a:cs typeface="Lexend Deca"/>
                <a:sym typeface="Lexend Deca"/>
              </a:rPr>
              <a:t> </a:t>
            </a:r>
            <a:endParaRPr b="1" i="0" sz="2300">
              <a:latin typeface="Lexend Deca"/>
              <a:ea typeface="Lexend Deca"/>
              <a:cs typeface="Lexend Deca"/>
              <a:sym typeface="Lexend Deca"/>
            </a:endParaRPr>
          </a:p>
          <a:p>
            <a:pPr indent="0" lvl="0" marL="0" rtl="0" algn="l">
              <a:spcBef>
                <a:spcPts val="0"/>
              </a:spcBef>
              <a:spcAft>
                <a:spcPts val="0"/>
              </a:spcAft>
              <a:buNone/>
            </a:pPr>
            <a:r>
              <a:rPr i="0" lang="en" sz="1800"/>
              <a:t>involved in cipher and decipher!</a:t>
            </a:r>
            <a:endParaRPr i="0" sz="1800"/>
          </a:p>
        </p:txBody>
      </p:sp>
      <p:sp>
        <p:nvSpPr>
          <p:cNvPr id="372" name="Google Shape;372;p45"/>
          <p:cNvSpPr txBox="1"/>
          <p:nvPr>
            <p:ph idx="5" type="subTitle"/>
          </p:nvPr>
        </p:nvSpPr>
        <p:spPr>
          <a:xfrm>
            <a:off x="649350" y="1457963"/>
            <a:ext cx="7845300" cy="9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2200" u="sng"/>
              <a:t>The performance of power modulo becomes critical</a:t>
            </a:r>
            <a:endParaRPr i="0" sz="22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378" name="Google Shape;378;p46"/>
          <p:cNvSpPr txBox="1"/>
          <p:nvPr>
            <p:ph idx="5" type="subTitle"/>
          </p:nvPr>
        </p:nvSpPr>
        <p:spPr>
          <a:xfrm>
            <a:off x="4187425" y="15575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a:t>
            </a:r>
            <a:r>
              <a:rPr i="0" lang="en" sz="1600"/>
              <a:t>ryptographic strength</a:t>
            </a:r>
            <a:endParaRPr i="0" sz="1600"/>
          </a:p>
        </p:txBody>
      </p:sp>
      <p:pic>
        <p:nvPicPr>
          <p:cNvPr id="379" name="Google Shape;379;p46"/>
          <p:cNvPicPr preferRelativeResize="0"/>
          <p:nvPr/>
        </p:nvPicPr>
        <p:blipFill>
          <a:blip r:embed="rId3">
            <a:alphaModFix/>
          </a:blip>
          <a:stretch>
            <a:fillRect/>
          </a:stretch>
        </p:blipFill>
        <p:spPr>
          <a:xfrm>
            <a:off x="349025" y="1319438"/>
            <a:ext cx="5673152" cy="2504625"/>
          </a:xfrm>
          <a:prstGeom prst="rect">
            <a:avLst/>
          </a:prstGeom>
          <a:noFill/>
          <a:ln>
            <a:noFill/>
          </a:ln>
        </p:spPr>
      </p:pic>
      <p:sp>
        <p:nvSpPr>
          <p:cNvPr id="380" name="Google Shape;380;p46"/>
          <p:cNvSpPr txBox="1"/>
          <p:nvPr>
            <p:ph idx="5" type="subTitle"/>
          </p:nvPr>
        </p:nvSpPr>
        <p:spPr>
          <a:xfrm>
            <a:off x="349025" y="845050"/>
            <a:ext cx="8013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900"/>
              <a:t>How many time is needed to brutally crack the encryption?</a:t>
            </a:r>
            <a:endParaRPr i="0" sz="1900"/>
          </a:p>
        </p:txBody>
      </p:sp>
      <p:pic>
        <p:nvPicPr>
          <p:cNvPr id="381" name="Google Shape;381;p46"/>
          <p:cNvPicPr preferRelativeResize="0"/>
          <p:nvPr/>
        </p:nvPicPr>
        <p:blipFill>
          <a:blip r:embed="rId4">
            <a:alphaModFix/>
          </a:blip>
          <a:stretch>
            <a:fillRect/>
          </a:stretch>
        </p:blipFill>
        <p:spPr>
          <a:xfrm>
            <a:off x="5234523" y="2043650"/>
            <a:ext cx="3000700" cy="1288801"/>
          </a:xfrm>
          <a:prstGeom prst="rect">
            <a:avLst/>
          </a:prstGeom>
          <a:noFill/>
          <a:ln>
            <a:noFill/>
          </a:ln>
        </p:spPr>
      </p:pic>
      <p:pic>
        <p:nvPicPr>
          <p:cNvPr id="382" name="Google Shape;382;p46"/>
          <p:cNvPicPr preferRelativeResize="0"/>
          <p:nvPr/>
        </p:nvPicPr>
        <p:blipFill>
          <a:blip r:embed="rId5">
            <a:alphaModFix/>
          </a:blip>
          <a:stretch>
            <a:fillRect/>
          </a:stretch>
        </p:blipFill>
        <p:spPr>
          <a:xfrm>
            <a:off x="349025" y="3901602"/>
            <a:ext cx="6720525" cy="1063950"/>
          </a:xfrm>
          <a:prstGeom prst="rect">
            <a:avLst/>
          </a:prstGeom>
          <a:noFill/>
          <a:ln>
            <a:noFill/>
          </a:ln>
        </p:spPr>
      </p:pic>
      <p:sp>
        <p:nvSpPr>
          <p:cNvPr id="383" name="Google Shape;383;p46"/>
          <p:cNvSpPr/>
          <p:nvPr/>
        </p:nvSpPr>
        <p:spPr>
          <a:xfrm>
            <a:off x="2792875" y="3879875"/>
            <a:ext cx="1305300" cy="323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389" name="Google Shape;389;p47"/>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Overall design</a:t>
            </a:r>
            <a:endParaRPr i="0" sz="1600"/>
          </a:p>
        </p:txBody>
      </p:sp>
      <p:pic>
        <p:nvPicPr>
          <p:cNvPr id="390" name="Google Shape;390;p47"/>
          <p:cNvPicPr preferRelativeResize="0"/>
          <p:nvPr/>
        </p:nvPicPr>
        <p:blipFill>
          <a:blip r:embed="rId3">
            <a:alphaModFix/>
          </a:blip>
          <a:stretch>
            <a:fillRect/>
          </a:stretch>
        </p:blipFill>
        <p:spPr>
          <a:xfrm>
            <a:off x="208725" y="778875"/>
            <a:ext cx="7508650" cy="4002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396" name="Google Shape;396;p48"/>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Visual layout</a:t>
            </a:r>
            <a:endParaRPr i="0" sz="1600"/>
          </a:p>
        </p:txBody>
      </p:sp>
      <p:pic>
        <p:nvPicPr>
          <p:cNvPr id="397" name="Google Shape;397;p48"/>
          <p:cNvPicPr preferRelativeResize="0"/>
          <p:nvPr/>
        </p:nvPicPr>
        <p:blipFill>
          <a:blip r:embed="rId3">
            <a:alphaModFix/>
          </a:blip>
          <a:stretch>
            <a:fillRect/>
          </a:stretch>
        </p:blipFill>
        <p:spPr>
          <a:xfrm>
            <a:off x="178261" y="660475"/>
            <a:ext cx="4067672" cy="4266000"/>
          </a:xfrm>
          <a:prstGeom prst="rect">
            <a:avLst/>
          </a:prstGeom>
          <a:noFill/>
          <a:ln>
            <a:noFill/>
          </a:ln>
        </p:spPr>
      </p:pic>
      <p:sp>
        <p:nvSpPr>
          <p:cNvPr id="398" name="Google Shape;398;p48"/>
          <p:cNvSpPr/>
          <p:nvPr/>
        </p:nvSpPr>
        <p:spPr>
          <a:xfrm>
            <a:off x="4178625" y="2429550"/>
            <a:ext cx="320100" cy="284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48"/>
          <p:cNvPicPr preferRelativeResize="0"/>
          <p:nvPr/>
        </p:nvPicPr>
        <p:blipFill>
          <a:blip r:embed="rId4">
            <a:alphaModFix/>
          </a:blip>
          <a:stretch>
            <a:fillRect/>
          </a:stretch>
        </p:blipFill>
        <p:spPr>
          <a:xfrm>
            <a:off x="4639550" y="869324"/>
            <a:ext cx="4246801" cy="4057151"/>
          </a:xfrm>
          <a:prstGeom prst="rect">
            <a:avLst/>
          </a:prstGeom>
          <a:noFill/>
          <a:ln>
            <a:noFill/>
          </a:ln>
        </p:spPr>
      </p:pic>
      <p:sp>
        <p:nvSpPr>
          <p:cNvPr id="400" name="Google Shape;400;p48"/>
          <p:cNvSpPr/>
          <p:nvPr/>
        </p:nvSpPr>
        <p:spPr>
          <a:xfrm>
            <a:off x="4737100" y="1101725"/>
            <a:ext cx="3733800" cy="378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406" name="Google Shape;406;p49"/>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Chess putting down &amp; position storage</a:t>
            </a:r>
            <a:endParaRPr i="0" sz="1600"/>
          </a:p>
        </p:txBody>
      </p:sp>
      <p:pic>
        <p:nvPicPr>
          <p:cNvPr id="407" name="Google Shape;407;p49"/>
          <p:cNvPicPr preferRelativeResize="0"/>
          <p:nvPr/>
        </p:nvPicPr>
        <p:blipFill>
          <a:blip r:embed="rId3">
            <a:alphaModFix/>
          </a:blip>
          <a:stretch>
            <a:fillRect/>
          </a:stretch>
        </p:blipFill>
        <p:spPr>
          <a:xfrm>
            <a:off x="152400" y="725100"/>
            <a:ext cx="6016154" cy="4266000"/>
          </a:xfrm>
          <a:prstGeom prst="rect">
            <a:avLst/>
          </a:prstGeom>
          <a:noFill/>
          <a:ln>
            <a:noFill/>
          </a:ln>
        </p:spPr>
      </p:pic>
      <p:pic>
        <p:nvPicPr>
          <p:cNvPr id="408" name="Google Shape;408;p49"/>
          <p:cNvPicPr preferRelativeResize="0"/>
          <p:nvPr/>
        </p:nvPicPr>
        <p:blipFill>
          <a:blip r:embed="rId4">
            <a:alphaModFix/>
          </a:blip>
          <a:stretch>
            <a:fillRect/>
          </a:stretch>
        </p:blipFill>
        <p:spPr>
          <a:xfrm>
            <a:off x="6279100" y="2450575"/>
            <a:ext cx="2667000" cy="2438974"/>
          </a:xfrm>
          <a:prstGeom prst="rect">
            <a:avLst/>
          </a:prstGeom>
          <a:noFill/>
          <a:ln>
            <a:noFill/>
          </a:ln>
        </p:spPr>
      </p:pic>
      <p:pic>
        <p:nvPicPr>
          <p:cNvPr id="409" name="Google Shape;409;p49"/>
          <p:cNvPicPr preferRelativeResize="0"/>
          <p:nvPr/>
        </p:nvPicPr>
        <p:blipFill>
          <a:blip r:embed="rId5">
            <a:alphaModFix/>
          </a:blip>
          <a:stretch>
            <a:fillRect/>
          </a:stretch>
        </p:blipFill>
        <p:spPr>
          <a:xfrm>
            <a:off x="3074660" y="1825850"/>
            <a:ext cx="3897642" cy="47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415" name="Google Shape;415;p50"/>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C</a:t>
            </a:r>
            <a:r>
              <a:rPr i="0" lang="en" sz="1600"/>
              <a:t>ursor control &amp; User friendly visual guide</a:t>
            </a:r>
            <a:endParaRPr i="0" sz="1600"/>
          </a:p>
        </p:txBody>
      </p:sp>
      <p:pic>
        <p:nvPicPr>
          <p:cNvPr id="416" name="Google Shape;416;p50"/>
          <p:cNvPicPr preferRelativeResize="0"/>
          <p:nvPr/>
        </p:nvPicPr>
        <p:blipFill>
          <a:blip r:embed="rId3">
            <a:alphaModFix/>
          </a:blip>
          <a:stretch>
            <a:fillRect/>
          </a:stretch>
        </p:blipFill>
        <p:spPr>
          <a:xfrm>
            <a:off x="233600" y="673051"/>
            <a:ext cx="4162924" cy="2784523"/>
          </a:xfrm>
          <a:prstGeom prst="rect">
            <a:avLst/>
          </a:prstGeom>
          <a:noFill/>
          <a:ln>
            <a:noFill/>
          </a:ln>
        </p:spPr>
      </p:pic>
      <p:pic>
        <p:nvPicPr>
          <p:cNvPr id="417" name="Google Shape;417;p50"/>
          <p:cNvPicPr preferRelativeResize="0"/>
          <p:nvPr/>
        </p:nvPicPr>
        <p:blipFill>
          <a:blip r:embed="rId4">
            <a:alphaModFix/>
          </a:blip>
          <a:stretch>
            <a:fillRect/>
          </a:stretch>
        </p:blipFill>
        <p:spPr>
          <a:xfrm>
            <a:off x="233600" y="3457575"/>
            <a:ext cx="4162929" cy="1550800"/>
          </a:xfrm>
          <a:prstGeom prst="rect">
            <a:avLst/>
          </a:prstGeom>
          <a:noFill/>
          <a:ln>
            <a:noFill/>
          </a:ln>
        </p:spPr>
      </p:pic>
      <p:pic>
        <p:nvPicPr>
          <p:cNvPr id="418" name="Google Shape;418;p50"/>
          <p:cNvPicPr preferRelativeResize="0"/>
          <p:nvPr/>
        </p:nvPicPr>
        <p:blipFill>
          <a:blip r:embed="rId5">
            <a:alphaModFix/>
          </a:blip>
          <a:stretch>
            <a:fillRect/>
          </a:stretch>
        </p:blipFill>
        <p:spPr>
          <a:xfrm>
            <a:off x="4548924" y="725100"/>
            <a:ext cx="4220455" cy="4265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424" name="Google Shape;424;p51"/>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Win pattern checking</a:t>
            </a:r>
            <a:endParaRPr i="0" sz="1600"/>
          </a:p>
        </p:txBody>
      </p:sp>
      <p:pic>
        <p:nvPicPr>
          <p:cNvPr id="425" name="Google Shape;425;p51"/>
          <p:cNvPicPr preferRelativeResize="0"/>
          <p:nvPr/>
        </p:nvPicPr>
        <p:blipFill>
          <a:blip r:embed="rId3">
            <a:alphaModFix/>
          </a:blip>
          <a:stretch>
            <a:fillRect/>
          </a:stretch>
        </p:blipFill>
        <p:spPr>
          <a:xfrm>
            <a:off x="7822826" y="1492250"/>
            <a:ext cx="1091120" cy="1089141"/>
          </a:xfrm>
          <a:prstGeom prst="rect">
            <a:avLst/>
          </a:prstGeom>
          <a:noFill/>
          <a:ln>
            <a:noFill/>
          </a:ln>
        </p:spPr>
      </p:pic>
      <p:pic>
        <p:nvPicPr>
          <p:cNvPr id="426" name="Google Shape;426;p51"/>
          <p:cNvPicPr preferRelativeResize="0"/>
          <p:nvPr/>
        </p:nvPicPr>
        <p:blipFill>
          <a:blip r:embed="rId4">
            <a:alphaModFix/>
          </a:blip>
          <a:stretch>
            <a:fillRect/>
          </a:stretch>
        </p:blipFill>
        <p:spPr>
          <a:xfrm>
            <a:off x="7816806" y="306934"/>
            <a:ext cx="1103169" cy="1089141"/>
          </a:xfrm>
          <a:prstGeom prst="rect">
            <a:avLst/>
          </a:prstGeom>
          <a:noFill/>
          <a:ln>
            <a:noFill/>
          </a:ln>
        </p:spPr>
      </p:pic>
      <p:pic>
        <p:nvPicPr>
          <p:cNvPr id="427" name="Google Shape;427;p51"/>
          <p:cNvPicPr preferRelativeResize="0"/>
          <p:nvPr/>
        </p:nvPicPr>
        <p:blipFill>
          <a:blip r:embed="rId5">
            <a:alphaModFix/>
          </a:blip>
          <a:stretch>
            <a:fillRect/>
          </a:stretch>
        </p:blipFill>
        <p:spPr>
          <a:xfrm>
            <a:off x="7816797" y="2677587"/>
            <a:ext cx="1103175" cy="1107237"/>
          </a:xfrm>
          <a:prstGeom prst="rect">
            <a:avLst/>
          </a:prstGeom>
          <a:noFill/>
          <a:ln>
            <a:noFill/>
          </a:ln>
        </p:spPr>
      </p:pic>
      <p:pic>
        <p:nvPicPr>
          <p:cNvPr id="428" name="Google Shape;428;p51"/>
          <p:cNvPicPr preferRelativeResize="0"/>
          <p:nvPr/>
        </p:nvPicPr>
        <p:blipFill>
          <a:blip r:embed="rId6">
            <a:alphaModFix/>
          </a:blip>
          <a:stretch>
            <a:fillRect/>
          </a:stretch>
        </p:blipFill>
        <p:spPr>
          <a:xfrm>
            <a:off x="7816800" y="3881000"/>
            <a:ext cx="1103174" cy="1113217"/>
          </a:xfrm>
          <a:prstGeom prst="rect">
            <a:avLst/>
          </a:prstGeom>
          <a:noFill/>
          <a:ln>
            <a:noFill/>
          </a:ln>
        </p:spPr>
      </p:pic>
      <p:sp>
        <p:nvSpPr>
          <p:cNvPr id="429" name="Google Shape;429;p51"/>
          <p:cNvSpPr txBox="1"/>
          <p:nvPr/>
        </p:nvSpPr>
        <p:spPr>
          <a:xfrm>
            <a:off x="2616900" y="1396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430" name="Google Shape;430;p51"/>
          <p:cNvSpPr txBox="1"/>
          <p:nvPr/>
        </p:nvSpPr>
        <p:spPr>
          <a:xfrm>
            <a:off x="4822825" y="755388"/>
            <a:ext cx="3000000" cy="430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Bitboard</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marR="0" rtl="0" algn="l">
              <a:lnSpc>
                <a:spcPct val="100000"/>
              </a:lnSpc>
              <a:spcBef>
                <a:spcPts val="0"/>
              </a:spcBef>
              <a:spcAft>
                <a:spcPts val="0"/>
              </a:spcAft>
              <a:buNone/>
            </a:pPr>
            <a:r>
              <a:rPr lang="en" sz="1600">
                <a:solidFill>
                  <a:schemeClr val="dk1"/>
                </a:solidFill>
                <a:latin typeface="Lexend Deca SemiBold"/>
                <a:ea typeface="Lexend Deca SemiBold"/>
                <a:cs typeface="Lexend Deca SemiBold"/>
                <a:sym typeface="Lexend Deca SemiBold"/>
              </a:rPr>
              <a:t>Description: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for for directions of winning pattern, traverse with shift and check with bitwise operation</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rtl="0" algn="l">
              <a:lnSpc>
                <a:spcPct val="115000"/>
              </a:lnSpc>
              <a:spcBef>
                <a:spcPts val="1200"/>
              </a:spcBef>
              <a:spcAft>
                <a:spcPts val="0"/>
              </a:spcAft>
              <a:buNone/>
            </a:pPr>
            <a:r>
              <a:rPr lang="en" sz="1600">
                <a:solidFill>
                  <a:schemeClr val="dk1"/>
                </a:solidFill>
                <a:latin typeface="Lexend Deca SemiBold"/>
                <a:ea typeface="Lexend Deca SemiBold"/>
                <a:cs typeface="Lexend Deca SemiBold"/>
                <a:sym typeface="Lexend Deca SemiBold"/>
              </a:rPr>
              <a:t>Time complexity: </a:t>
            </a:r>
            <a:endParaRPr sz="1600">
              <a:solidFill>
                <a:schemeClr val="dk1"/>
              </a:solidFill>
              <a:latin typeface="Lexend Deca SemiBold"/>
              <a:ea typeface="Lexend Deca SemiBold"/>
              <a:cs typeface="Lexend Deca SemiBold"/>
              <a:sym typeface="Lexend Deca SemiBold"/>
            </a:endParaRPr>
          </a:p>
          <a:p>
            <a:pPr indent="0" lvl="0" marL="0" rtl="0" algn="l">
              <a:lnSpc>
                <a:spcPct val="115000"/>
              </a:lnSpc>
              <a:spcBef>
                <a:spcPts val="1200"/>
              </a:spcBef>
              <a:spcAft>
                <a:spcPts val="0"/>
              </a:spcAft>
              <a:buNone/>
            </a:pPr>
            <a:r>
              <a:rPr lang="en" sz="1600">
                <a:solidFill>
                  <a:schemeClr val="dk1"/>
                </a:solidFill>
                <a:latin typeface="Lexend Deca SemiBold"/>
                <a:ea typeface="Lexend Deca SemiBold"/>
                <a:cs typeface="Lexend Deca SemiBold"/>
                <a:sym typeface="Lexend Deca SemiBold"/>
              </a:rPr>
              <a:t>For four traversals</a:t>
            </a:r>
            <a:endParaRPr sz="1600">
              <a:solidFill>
                <a:schemeClr val="dk1"/>
              </a:solidFill>
              <a:latin typeface="Lexend Deca SemiBold"/>
              <a:ea typeface="Lexend Deca SemiBold"/>
              <a:cs typeface="Lexend Deca SemiBold"/>
              <a:sym typeface="Lexend Deca SemiBold"/>
            </a:endParaRPr>
          </a:p>
          <a:p>
            <a:pPr indent="0" lvl="0" marL="0" rtl="0" algn="l">
              <a:lnSpc>
                <a:spcPct val="115000"/>
              </a:lnSpc>
              <a:spcBef>
                <a:spcPts val="1200"/>
              </a:spcBef>
              <a:spcAft>
                <a:spcPts val="0"/>
              </a:spcAft>
              <a:buNone/>
            </a:pPr>
            <a:r>
              <a:rPr lang="en" sz="1600">
                <a:solidFill>
                  <a:schemeClr val="dk1"/>
                </a:solidFill>
                <a:latin typeface="Lexend Deca SemiBold"/>
                <a:ea typeface="Lexend Deca SemiBold"/>
                <a:cs typeface="Lexend Deca SemiBold"/>
                <a:sym typeface="Lexend Deca SemiBold"/>
              </a:rPr>
              <a:t>15*11 + 150 + 168 + 168 = </a:t>
            </a:r>
            <a:endParaRPr sz="1600">
              <a:solidFill>
                <a:schemeClr val="dk1"/>
              </a:solidFill>
              <a:latin typeface="Lexend Deca SemiBold"/>
              <a:ea typeface="Lexend Deca SemiBold"/>
              <a:cs typeface="Lexend Deca SemiBold"/>
              <a:sym typeface="Lexend Deca SemiBold"/>
            </a:endParaRPr>
          </a:p>
          <a:p>
            <a:pPr indent="0" lvl="0" marL="0" rtl="0" algn="l">
              <a:lnSpc>
                <a:spcPct val="115000"/>
              </a:lnSpc>
              <a:spcBef>
                <a:spcPts val="1200"/>
              </a:spcBef>
              <a:spcAft>
                <a:spcPts val="0"/>
              </a:spcAft>
              <a:buNone/>
            </a:pPr>
            <a:r>
              <a:rPr lang="en" sz="1600">
                <a:solidFill>
                  <a:schemeClr val="dk1"/>
                </a:solidFill>
                <a:latin typeface="Lexend Deca SemiBold"/>
                <a:ea typeface="Lexend Deca SemiBold"/>
                <a:cs typeface="Lexend Deca SemiBold"/>
                <a:sym typeface="Lexend Deca SemiBold"/>
              </a:rPr>
              <a:t>600 operations</a:t>
            </a:r>
            <a:endParaRPr sz="1600">
              <a:solidFill>
                <a:schemeClr val="dk1"/>
              </a:solidFill>
              <a:latin typeface="Lexend Deca SemiBold"/>
              <a:ea typeface="Lexend Deca SemiBold"/>
              <a:cs typeface="Lexend Deca SemiBold"/>
              <a:sym typeface="Lexend Deca SemiBold"/>
            </a:endParaRPr>
          </a:p>
          <a:p>
            <a:pPr indent="0" lvl="0" marL="0" marR="0" rtl="0" algn="l">
              <a:lnSpc>
                <a:spcPct val="100000"/>
              </a:lnSpc>
              <a:spcBef>
                <a:spcPts val="1200"/>
              </a:spcBef>
              <a:spcAft>
                <a:spcPts val="0"/>
              </a:spcAft>
              <a:buNone/>
            </a:pPr>
            <a:r>
              <a:rPr lang="en" sz="1600">
                <a:solidFill>
                  <a:schemeClr val="dk1"/>
                </a:solidFill>
                <a:latin typeface="Lexend Deca SemiBold"/>
                <a:ea typeface="Lexend Deca SemiBold"/>
                <a:cs typeface="Lexend Deca SemiBold"/>
                <a:sym typeface="Lexend Deca SemiBold"/>
              </a:rPr>
              <a:t>In big O notation O(N)</a:t>
            </a:r>
            <a:endParaRPr sz="1600">
              <a:solidFill>
                <a:schemeClr val="dk1"/>
              </a:solidFill>
              <a:latin typeface="Lexend Deca SemiBold"/>
              <a:ea typeface="Lexend Deca SemiBold"/>
              <a:cs typeface="Lexend Deca SemiBold"/>
              <a:sym typeface="Lexend Deca SemiBold"/>
            </a:endParaRPr>
          </a:p>
        </p:txBody>
      </p:sp>
      <p:sp>
        <p:nvSpPr>
          <p:cNvPr id="431" name="Google Shape;431;p51"/>
          <p:cNvSpPr txBox="1"/>
          <p:nvPr/>
        </p:nvSpPr>
        <p:spPr>
          <a:xfrm>
            <a:off x="3609925" y="2317800"/>
            <a:ext cx="121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Lexend Deca SemiBold"/>
                <a:ea typeface="Lexend Deca SemiBold"/>
                <a:cs typeface="Lexend Deca SemiBold"/>
                <a:sym typeface="Lexend Deca SemiBold"/>
              </a:rPr>
              <a:t>vs. </a:t>
            </a:r>
            <a:endParaRPr sz="2100">
              <a:solidFill>
                <a:schemeClr val="dk1"/>
              </a:solidFill>
              <a:latin typeface="Lexend Deca SemiBold"/>
              <a:ea typeface="Lexend Deca SemiBold"/>
              <a:cs typeface="Lexend Deca SemiBold"/>
              <a:sym typeface="Lexend Deca SemiBold"/>
            </a:endParaRPr>
          </a:p>
        </p:txBody>
      </p:sp>
      <p:sp>
        <p:nvSpPr>
          <p:cNvPr id="432" name="Google Shape;432;p51"/>
          <p:cNvSpPr txBox="1"/>
          <p:nvPr/>
        </p:nvSpPr>
        <p:spPr>
          <a:xfrm>
            <a:off x="190875" y="755388"/>
            <a:ext cx="30000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Conventional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marR="0" rtl="0" algn="l">
              <a:lnSpc>
                <a:spcPct val="100000"/>
              </a:lnSpc>
              <a:spcBef>
                <a:spcPts val="0"/>
              </a:spcBef>
              <a:spcAft>
                <a:spcPts val="0"/>
              </a:spcAft>
              <a:buNone/>
            </a:pPr>
            <a:r>
              <a:rPr lang="en" sz="1600">
                <a:solidFill>
                  <a:schemeClr val="dk1"/>
                </a:solidFill>
                <a:latin typeface="Lexend Deca SemiBold"/>
                <a:ea typeface="Lexend Deca SemiBold"/>
                <a:cs typeface="Lexend Deca SemiBold"/>
                <a:sym typeface="Lexend Deca SemiBold"/>
              </a:rPr>
              <a:t>Description: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for every slot on the chessboard, perform check operation along four different directions separately</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Time complexity: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worst case for 225 slots on the map, 5 * 4 operations are performed on each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rtl="0" algn="l">
              <a:spcBef>
                <a:spcPts val="0"/>
              </a:spcBef>
              <a:spcAft>
                <a:spcPts val="0"/>
              </a:spcAft>
              <a:buNone/>
            </a:pPr>
            <a:r>
              <a:rPr lang="en" sz="1600">
                <a:solidFill>
                  <a:schemeClr val="dk1"/>
                </a:solidFill>
                <a:latin typeface="Lexend Deca SemiBold"/>
                <a:ea typeface="Lexend Deca SemiBold"/>
                <a:cs typeface="Lexend Deca SemiBold"/>
                <a:sym typeface="Lexend Deca SemiBold"/>
              </a:rPr>
              <a:t>4500 operations</a:t>
            </a:r>
            <a:endParaRPr sz="1600">
              <a:solidFill>
                <a:schemeClr val="dk1"/>
              </a:solidFill>
              <a:latin typeface="Lexend Deca SemiBold"/>
              <a:ea typeface="Lexend Deca SemiBold"/>
              <a:cs typeface="Lexend Deca SemiBold"/>
              <a:sym typeface="Lexend Deca SemiBold"/>
            </a:endParaRPr>
          </a:p>
          <a:p>
            <a:pPr indent="0" lvl="0" marL="0" marR="0" rtl="0" algn="l">
              <a:lnSpc>
                <a:spcPct val="100000"/>
              </a:lnSpc>
              <a:spcBef>
                <a:spcPts val="0"/>
              </a:spcBef>
              <a:spcAft>
                <a:spcPts val="0"/>
              </a:spcAft>
              <a:buNone/>
            </a:pPr>
            <a:r>
              <a:t/>
            </a:r>
            <a:endParaRPr sz="1600">
              <a:solidFill>
                <a:schemeClr val="dk1"/>
              </a:solidFill>
              <a:latin typeface="Lexend Deca SemiBold"/>
              <a:ea typeface="Lexend Deca SemiBold"/>
              <a:cs typeface="Lexend Deca SemiBold"/>
              <a:sym typeface="Lexend Deca SemiBold"/>
            </a:endParaRPr>
          </a:p>
          <a:p>
            <a:pPr indent="0" lvl="0" marL="0" marR="0" rtl="0" algn="l">
              <a:lnSpc>
                <a:spcPct val="100000"/>
              </a:lnSpc>
              <a:spcBef>
                <a:spcPts val="0"/>
              </a:spcBef>
              <a:spcAft>
                <a:spcPts val="0"/>
              </a:spcAft>
              <a:buNone/>
            </a:pPr>
            <a:r>
              <a:rPr lang="en" sz="1600">
                <a:solidFill>
                  <a:schemeClr val="dk1"/>
                </a:solidFill>
                <a:latin typeface="Lexend Deca SemiBold"/>
                <a:ea typeface="Lexend Deca SemiBold"/>
                <a:cs typeface="Lexend Deca SemiBold"/>
                <a:sym typeface="Lexend Deca SemiBold"/>
              </a:rPr>
              <a:t>In big O notation O(N^2)</a:t>
            </a:r>
            <a:endParaRPr sz="1600">
              <a:solidFill>
                <a:schemeClr val="dk1"/>
              </a:solidFill>
              <a:latin typeface="Lexend Deca SemiBold"/>
              <a:ea typeface="Lexend Deca SemiBold"/>
              <a:cs typeface="Lexend Deca SemiBold"/>
              <a:sym typeface="Lexend Deca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438" name="Google Shape;438;p52"/>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Win pattern checking optimized</a:t>
            </a:r>
            <a:endParaRPr i="0" sz="1600"/>
          </a:p>
        </p:txBody>
      </p:sp>
      <p:pic>
        <p:nvPicPr>
          <p:cNvPr id="439" name="Google Shape;439;p52"/>
          <p:cNvPicPr preferRelativeResize="0"/>
          <p:nvPr/>
        </p:nvPicPr>
        <p:blipFill>
          <a:blip r:embed="rId3">
            <a:alphaModFix/>
          </a:blip>
          <a:stretch>
            <a:fillRect/>
          </a:stretch>
        </p:blipFill>
        <p:spPr>
          <a:xfrm>
            <a:off x="114300" y="682625"/>
            <a:ext cx="3765249" cy="2590800"/>
          </a:xfrm>
          <a:prstGeom prst="rect">
            <a:avLst/>
          </a:prstGeom>
          <a:noFill/>
          <a:ln>
            <a:noFill/>
          </a:ln>
        </p:spPr>
      </p:pic>
      <p:pic>
        <p:nvPicPr>
          <p:cNvPr id="440" name="Google Shape;440;p52"/>
          <p:cNvPicPr preferRelativeResize="0"/>
          <p:nvPr/>
        </p:nvPicPr>
        <p:blipFill>
          <a:blip r:embed="rId4">
            <a:alphaModFix/>
          </a:blip>
          <a:stretch>
            <a:fillRect/>
          </a:stretch>
        </p:blipFill>
        <p:spPr>
          <a:xfrm>
            <a:off x="3879549" y="682625"/>
            <a:ext cx="3851740" cy="4266000"/>
          </a:xfrm>
          <a:prstGeom prst="rect">
            <a:avLst/>
          </a:prstGeom>
          <a:noFill/>
          <a:ln>
            <a:noFill/>
          </a:ln>
        </p:spPr>
      </p:pic>
      <p:pic>
        <p:nvPicPr>
          <p:cNvPr id="441" name="Google Shape;441;p52"/>
          <p:cNvPicPr preferRelativeResize="0"/>
          <p:nvPr/>
        </p:nvPicPr>
        <p:blipFill>
          <a:blip r:embed="rId5">
            <a:alphaModFix/>
          </a:blip>
          <a:stretch>
            <a:fillRect/>
          </a:stretch>
        </p:blipFill>
        <p:spPr>
          <a:xfrm>
            <a:off x="7822826" y="1492250"/>
            <a:ext cx="1091120" cy="1089141"/>
          </a:xfrm>
          <a:prstGeom prst="rect">
            <a:avLst/>
          </a:prstGeom>
          <a:noFill/>
          <a:ln>
            <a:noFill/>
          </a:ln>
        </p:spPr>
      </p:pic>
      <p:pic>
        <p:nvPicPr>
          <p:cNvPr id="442" name="Google Shape;442;p52"/>
          <p:cNvPicPr preferRelativeResize="0"/>
          <p:nvPr/>
        </p:nvPicPr>
        <p:blipFill>
          <a:blip r:embed="rId6">
            <a:alphaModFix/>
          </a:blip>
          <a:stretch>
            <a:fillRect/>
          </a:stretch>
        </p:blipFill>
        <p:spPr>
          <a:xfrm>
            <a:off x="7816806" y="306934"/>
            <a:ext cx="1103169" cy="1089141"/>
          </a:xfrm>
          <a:prstGeom prst="rect">
            <a:avLst/>
          </a:prstGeom>
          <a:noFill/>
          <a:ln>
            <a:noFill/>
          </a:ln>
        </p:spPr>
      </p:pic>
      <p:pic>
        <p:nvPicPr>
          <p:cNvPr id="443" name="Google Shape;443;p52"/>
          <p:cNvPicPr preferRelativeResize="0"/>
          <p:nvPr/>
        </p:nvPicPr>
        <p:blipFill>
          <a:blip r:embed="rId7">
            <a:alphaModFix/>
          </a:blip>
          <a:stretch>
            <a:fillRect/>
          </a:stretch>
        </p:blipFill>
        <p:spPr>
          <a:xfrm>
            <a:off x="7816797" y="2677587"/>
            <a:ext cx="1103175" cy="1107237"/>
          </a:xfrm>
          <a:prstGeom prst="rect">
            <a:avLst/>
          </a:prstGeom>
          <a:noFill/>
          <a:ln>
            <a:noFill/>
          </a:ln>
        </p:spPr>
      </p:pic>
      <p:pic>
        <p:nvPicPr>
          <p:cNvPr id="444" name="Google Shape;444;p52"/>
          <p:cNvPicPr preferRelativeResize="0"/>
          <p:nvPr/>
        </p:nvPicPr>
        <p:blipFill>
          <a:blip r:embed="rId8">
            <a:alphaModFix/>
          </a:blip>
          <a:stretch>
            <a:fillRect/>
          </a:stretch>
        </p:blipFill>
        <p:spPr>
          <a:xfrm>
            <a:off x="7816800" y="3881000"/>
            <a:ext cx="1103174" cy="1113217"/>
          </a:xfrm>
          <a:prstGeom prst="rect">
            <a:avLst/>
          </a:prstGeom>
          <a:noFill/>
          <a:ln>
            <a:noFill/>
          </a:ln>
        </p:spPr>
      </p:pic>
      <p:pic>
        <p:nvPicPr>
          <p:cNvPr id="445" name="Google Shape;445;p52"/>
          <p:cNvPicPr preferRelativeResize="0"/>
          <p:nvPr/>
        </p:nvPicPr>
        <p:blipFill>
          <a:blip r:embed="rId9">
            <a:alphaModFix/>
          </a:blip>
          <a:stretch>
            <a:fillRect/>
          </a:stretch>
        </p:blipFill>
        <p:spPr>
          <a:xfrm>
            <a:off x="2552400" y="2475922"/>
            <a:ext cx="1327150" cy="1308900"/>
          </a:xfrm>
          <a:prstGeom prst="rect">
            <a:avLst/>
          </a:prstGeom>
          <a:noFill/>
          <a:ln>
            <a:noFill/>
          </a:ln>
        </p:spPr>
      </p:pic>
      <p:sp>
        <p:nvSpPr>
          <p:cNvPr id="446" name="Google Shape;446;p52"/>
          <p:cNvSpPr/>
          <p:nvPr/>
        </p:nvSpPr>
        <p:spPr>
          <a:xfrm rot="-2700000">
            <a:off x="2378923" y="3442728"/>
            <a:ext cx="213405" cy="838346"/>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2"/>
          <p:cNvPicPr preferRelativeResize="0"/>
          <p:nvPr/>
        </p:nvPicPr>
        <p:blipFill>
          <a:blip r:embed="rId10">
            <a:alphaModFix/>
          </a:blip>
          <a:stretch>
            <a:fillRect/>
          </a:stretch>
        </p:blipFill>
        <p:spPr>
          <a:xfrm>
            <a:off x="114300" y="4204043"/>
            <a:ext cx="4132500" cy="2219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ph idx="3" type="pic"/>
          </p:nvPr>
        </p:nvPicPr>
        <p:blipFill rotWithShape="1">
          <a:blip r:embed="rId3">
            <a:alphaModFix amt="69000"/>
          </a:blip>
          <a:srcRect b="0" l="17735" r="17371" t="0"/>
          <a:stretch/>
        </p:blipFill>
        <p:spPr>
          <a:xfrm>
            <a:off x="4473600" y="539500"/>
            <a:ext cx="3957176" cy="4064499"/>
          </a:xfrm>
          <a:prstGeom prst="rect">
            <a:avLst/>
          </a:prstGeom>
        </p:spPr>
      </p:pic>
      <p:sp>
        <p:nvSpPr>
          <p:cNvPr id="170" name="Google Shape;170;p26"/>
          <p:cNvSpPr txBox="1"/>
          <p:nvPr>
            <p:ph idx="2" type="title"/>
          </p:nvPr>
        </p:nvSpPr>
        <p:spPr>
          <a:xfrm>
            <a:off x="2327825" y="1057300"/>
            <a:ext cx="16101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1" name="Google Shape;171;p26"/>
          <p:cNvSpPr txBox="1"/>
          <p:nvPr>
            <p:ph type="title"/>
          </p:nvPr>
        </p:nvSpPr>
        <p:spPr>
          <a:xfrm>
            <a:off x="408425" y="2163700"/>
            <a:ext cx="3529500" cy="158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Introduction</a:t>
            </a:r>
            <a:endParaRPr sz="4100"/>
          </a:p>
          <a:p>
            <a:pPr indent="0" lvl="0" marL="0" rtl="0" algn="r">
              <a:spcBef>
                <a:spcPts val="0"/>
              </a:spcBef>
              <a:spcAft>
                <a:spcPts val="0"/>
              </a:spcAft>
              <a:buNone/>
            </a:pPr>
            <a:r>
              <a:rPr lang="en" sz="1500"/>
              <a:t>GUI &amp; Secure Messaging &amp; Game</a:t>
            </a:r>
            <a:endParaRPr sz="1500"/>
          </a:p>
        </p:txBody>
      </p:sp>
      <p:pic>
        <p:nvPicPr>
          <p:cNvPr id="172" name="Google Shape;172;p26"/>
          <p:cNvPicPr preferRelativeResize="0"/>
          <p:nvPr/>
        </p:nvPicPr>
        <p:blipFill>
          <a:blip r:embed="rId4">
            <a:alphaModFix/>
          </a:blip>
          <a:stretch>
            <a:fillRect/>
          </a:stretch>
        </p:blipFill>
        <p:spPr>
          <a:xfrm flipH="1" rot="-8100000">
            <a:off x="7534235" y="981275"/>
            <a:ext cx="3497580" cy="5143500"/>
          </a:xfrm>
          <a:prstGeom prst="rect">
            <a:avLst/>
          </a:prstGeom>
          <a:noFill/>
          <a:ln>
            <a:noFill/>
          </a:ln>
        </p:spPr>
      </p:pic>
      <p:sp>
        <p:nvSpPr>
          <p:cNvPr id="173" name="Google Shape;173;p26"/>
          <p:cNvSpPr/>
          <p:nvPr/>
        </p:nvSpPr>
        <p:spPr>
          <a:xfrm flipH="1" rot="10800000">
            <a:off x="5960200"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Online Gaming</a:t>
            </a:r>
            <a:endParaRPr>
              <a:solidFill>
                <a:srgbClr val="5F8195"/>
              </a:solidFill>
            </a:endParaRPr>
          </a:p>
        </p:txBody>
      </p:sp>
      <p:sp>
        <p:nvSpPr>
          <p:cNvPr id="453" name="Google Shape;453;p53"/>
          <p:cNvSpPr txBox="1"/>
          <p:nvPr>
            <p:ph idx="5" type="subTitle"/>
          </p:nvPr>
        </p:nvSpPr>
        <p:spPr>
          <a:xfrm>
            <a:off x="4178625" y="9420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Win pattern checking</a:t>
            </a:r>
            <a:endParaRPr i="0" sz="1600"/>
          </a:p>
        </p:txBody>
      </p:sp>
      <p:pic>
        <p:nvPicPr>
          <p:cNvPr id="454" name="Google Shape;454;p53"/>
          <p:cNvPicPr preferRelativeResize="0"/>
          <p:nvPr/>
        </p:nvPicPr>
        <p:blipFill>
          <a:blip r:embed="rId3">
            <a:alphaModFix/>
          </a:blip>
          <a:stretch>
            <a:fillRect/>
          </a:stretch>
        </p:blipFill>
        <p:spPr>
          <a:xfrm>
            <a:off x="7919526" y="2738325"/>
            <a:ext cx="1091120" cy="1089141"/>
          </a:xfrm>
          <a:prstGeom prst="rect">
            <a:avLst/>
          </a:prstGeom>
          <a:noFill/>
          <a:ln>
            <a:noFill/>
          </a:ln>
        </p:spPr>
      </p:pic>
      <p:sp>
        <p:nvSpPr>
          <p:cNvPr id="455" name="Google Shape;455;p53"/>
          <p:cNvSpPr txBox="1"/>
          <p:nvPr>
            <p:ph idx="5" type="subTitle"/>
          </p:nvPr>
        </p:nvSpPr>
        <p:spPr>
          <a:xfrm>
            <a:off x="225200" y="683125"/>
            <a:ext cx="8013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900"/>
              <a:t>Bitboard</a:t>
            </a:r>
            <a:endParaRPr i="0" sz="1900"/>
          </a:p>
        </p:txBody>
      </p:sp>
      <p:pic>
        <p:nvPicPr>
          <p:cNvPr id="456" name="Google Shape;456;p53"/>
          <p:cNvPicPr preferRelativeResize="0"/>
          <p:nvPr/>
        </p:nvPicPr>
        <p:blipFill>
          <a:blip r:embed="rId4">
            <a:alphaModFix/>
          </a:blip>
          <a:stretch>
            <a:fillRect/>
          </a:stretch>
        </p:blipFill>
        <p:spPr>
          <a:xfrm>
            <a:off x="133350" y="1161626"/>
            <a:ext cx="7632701" cy="409975"/>
          </a:xfrm>
          <a:prstGeom prst="rect">
            <a:avLst/>
          </a:prstGeom>
          <a:noFill/>
          <a:ln>
            <a:noFill/>
          </a:ln>
        </p:spPr>
      </p:pic>
      <p:pic>
        <p:nvPicPr>
          <p:cNvPr id="457" name="Google Shape;457;p53"/>
          <p:cNvPicPr preferRelativeResize="0"/>
          <p:nvPr/>
        </p:nvPicPr>
        <p:blipFill>
          <a:blip r:embed="rId5">
            <a:alphaModFix/>
          </a:blip>
          <a:stretch>
            <a:fillRect/>
          </a:stretch>
        </p:blipFill>
        <p:spPr>
          <a:xfrm>
            <a:off x="5428475" y="1704550"/>
            <a:ext cx="2337586" cy="409975"/>
          </a:xfrm>
          <a:prstGeom prst="rect">
            <a:avLst/>
          </a:prstGeom>
          <a:noFill/>
          <a:ln>
            <a:noFill/>
          </a:ln>
        </p:spPr>
      </p:pic>
      <p:pic>
        <p:nvPicPr>
          <p:cNvPr id="458" name="Google Shape;458;p53"/>
          <p:cNvPicPr preferRelativeResize="0"/>
          <p:nvPr/>
        </p:nvPicPr>
        <p:blipFill>
          <a:blip r:embed="rId4">
            <a:alphaModFix/>
          </a:blip>
          <a:stretch>
            <a:fillRect/>
          </a:stretch>
        </p:blipFill>
        <p:spPr>
          <a:xfrm>
            <a:off x="133350" y="2160526"/>
            <a:ext cx="7632701" cy="409975"/>
          </a:xfrm>
          <a:prstGeom prst="rect">
            <a:avLst/>
          </a:prstGeom>
          <a:noFill/>
          <a:ln>
            <a:noFill/>
          </a:ln>
        </p:spPr>
      </p:pic>
      <p:pic>
        <p:nvPicPr>
          <p:cNvPr id="459" name="Google Shape;459;p53"/>
          <p:cNvPicPr preferRelativeResize="0"/>
          <p:nvPr/>
        </p:nvPicPr>
        <p:blipFill>
          <a:blip r:embed="rId5">
            <a:alphaModFix/>
          </a:blip>
          <a:stretch>
            <a:fillRect/>
          </a:stretch>
        </p:blipFill>
        <p:spPr>
          <a:xfrm>
            <a:off x="4971275" y="2703450"/>
            <a:ext cx="2337586" cy="409975"/>
          </a:xfrm>
          <a:prstGeom prst="rect">
            <a:avLst/>
          </a:prstGeom>
          <a:noFill/>
          <a:ln>
            <a:noFill/>
          </a:ln>
        </p:spPr>
      </p:pic>
      <p:pic>
        <p:nvPicPr>
          <p:cNvPr id="460" name="Google Shape;460;p53"/>
          <p:cNvPicPr preferRelativeResize="0"/>
          <p:nvPr/>
        </p:nvPicPr>
        <p:blipFill>
          <a:blip r:embed="rId4">
            <a:alphaModFix/>
          </a:blip>
          <a:stretch>
            <a:fillRect/>
          </a:stretch>
        </p:blipFill>
        <p:spPr>
          <a:xfrm>
            <a:off x="133350" y="3995314"/>
            <a:ext cx="7632701" cy="409975"/>
          </a:xfrm>
          <a:prstGeom prst="rect">
            <a:avLst/>
          </a:prstGeom>
          <a:noFill/>
          <a:ln>
            <a:noFill/>
          </a:ln>
        </p:spPr>
      </p:pic>
      <p:pic>
        <p:nvPicPr>
          <p:cNvPr id="461" name="Google Shape;461;p53"/>
          <p:cNvPicPr preferRelativeResize="0"/>
          <p:nvPr/>
        </p:nvPicPr>
        <p:blipFill>
          <a:blip r:embed="rId5">
            <a:alphaModFix/>
          </a:blip>
          <a:stretch>
            <a:fillRect/>
          </a:stretch>
        </p:blipFill>
        <p:spPr>
          <a:xfrm>
            <a:off x="627875" y="4551300"/>
            <a:ext cx="2337586" cy="409975"/>
          </a:xfrm>
          <a:prstGeom prst="rect">
            <a:avLst/>
          </a:prstGeom>
          <a:noFill/>
          <a:ln>
            <a:noFill/>
          </a:ln>
        </p:spPr>
      </p:pic>
      <p:sp>
        <p:nvSpPr>
          <p:cNvPr id="462" name="Google Shape;462;p53"/>
          <p:cNvSpPr/>
          <p:nvPr/>
        </p:nvSpPr>
        <p:spPr>
          <a:xfrm rot="-5400000">
            <a:off x="458375" y="3061954"/>
            <a:ext cx="1085700" cy="4419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txBox="1"/>
          <p:nvPr>
            <p:ph idx="5" type="subTitle"/>
          </p:nvPr>
        </p:nvSpPr>
        <p:spPr>
          <a:xfrm>
            <a:off x="1259625" y="2986500"/>
            <a:ext cx="8013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900"/>
              <a:t>Eventually……</a:t>
            </a:r>
            <a:endParaRPr i="0"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4"/>
          <p:cNvPicPr preferRelativeResize="0"/>
          <p:nvPr>
            <p:ph idx="3" type="pic"/>
          </p:nvPr>
        </p:nvPicPr>
        <p:blipFill rotWithShape="1">
          <a:blip r:embed="rId3">
            <a:alphaModFix amt="69000"/>
          </a:blip>
          <a:srcRect b="0" l="17735" r="17371" t="0"/>
          <a:stretch/>
        </p:blipFill>
        <p:spPr>
          <a:xfrm>
            <a:off x="4473600" y="539500"/>
            <a:ext cx="3957176" cy="4064499"/>
          </a:xfrm>
          <a:prstGeom prst="rect">
            <a:avLst/>
          </a:prstGeom>
        </p:spPr>
      </p:pic>
      <p:sp>
        <p:nvSpPr>
          <p:cNvPr id="469" name="Google Shape;469;p54"/>
          <p:cNvSpPr txBox="1"/>
          <p:nvPr>
            <p:ph idx="2" type="title"/>
          </p:nvPr>
        </p:nvSpPr>
        <p:spPr>
          <a:xfrm>
            <a:off x="2327825" y="1057300"/>
            <a:ext cx="16101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70" name="Google Shape;470;p54"/>
          <p:cNvSpPr txBox="1"/>
          <p:nvPr>
            <p:ph type="title"/>
          </p:nvPr>
        </p:nvSpPr>
        <p:spPr>
          <a:xfrm>
            <a:off x="307725" y="2343375"/>
            <a:ext cx="4058100" cy="158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Potential</a:t>
            </a:r>
            <a:endParaRPr sz="4100"/>
          </a:p>
          <a:p>
            <a:pPr indent="0" lvl="0" marL="0" rtl="0" algn="r">
              <a:spcBef>
                <a:spcPts val="0"/>
              </a:spcBef>
              <a:spcAft>
                <a:spcPts val="0"/>
              </a:spcAft>
              <a:buNone/>
            </a:pPr>
            <a:r>
              <a:rPr lang="en" sz="4100"/>
              <a:t>Improvements </a:t>
            </a:r>
            <a:endParaRPr sz="4100"/>
          </a:p>
        </p:txBody>
      </p:sp>
      <p:pic>
        <p:nvPicPr>
          <p:cNvPr id="471" name="Google Shape;471;p54"/>
          <p:cNvPicPr preferRelativeResize="0"/>
          <p:nvPr/>
        </p:nvPicPr>
        <p:blipFill>
          <a:blip r:embed="rId4">
            <a:alphaModFix/>
          </a:blip>
          <a:stretch>
            <a:fillRect/>
          </a:stretch>
        </p:blipFill>
        <p:spPr>
          <a:xfrm flipH="1" rot="-8100000">
            <a:off x="7534235" y="981275"/>
            <a:ext cx="3497580" cy="5143500"/>
          </a:xfrm>
          <a:prstGeom prst="rect">
            <a:avLst/>
          </a:prstGeom>
          <a:noFill/>
          <a:ln>
            <a:noFill/>
          </a:ln>
        </p:spPr>
      </p:pic>
      <p:sp>
        <p:nvSpPr>
          <p:cNvPr id="472" name="Google Shape;472;p54"/>
          <p:cNvSpPr/>
          <p:nvPr/>
        </p:nvSpPr>
        <p:spPr>
          <a:xfrm flipH="1" rot="10800000">
            <a:off x="5960200"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341925" y="225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To develop this chat system better…</a:t>
            </a:r>
            <a:endParaRPr sz="3000"/>
          </a:p>
        </p:txBody>
      </p:sp>
      <p:sp>
        <p:nvSpPr>
          <p:cNvPr id="478" name="Google Shape;478;p55"/>
          <p:cNvSpPr txBox="1"/>
          <p:nvPr>
            <p:ph type="title"/>
          </p:nvPr>
        </p:nvSpPr>
        <p:spPr>
          <a:xfrm>
            <a:off x="341925" y="1072225"/>
            <a:ext cx="7704000" cy="32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0" lang="en" sz="2000"/>
              <a:t>01 | Make sure the new message is below the last message (no matter it’s from peer or self-sent)</a:t>
            </a:r>
            <a:endParaRPr i="0" sz="2000"/>
          </a:p>
          <a:p>
            <a:pPr indent="0" lvl="0" marL="0" rtl="0" algn="l">
              <a:spcBef>
                <a:spcPts val="0"/>
              </a:spcBef>
              <a:spcAft>
                <a:spcPts val="0"/>
              </a:spcAft>
              <a:buNone/>
            </a:pPr>
            <a:r>
              <a:t/>
            </a:r>
            <a:endParaRPr i="0" sz="2000"/>
          </a:p>
          <a:p>
            <a:pPr indent="0" lvl="0" marL="0" rtl="0" algn="l">
              <a:spcBef>
                <a:spcPts val="0"/>
              </a:spcBef>
              <a:spcAft>
                <a:spcPts val="0"/>
              </a:spcAft>
              <a:buNone/>
            </a:pPr>
            <a:r>
              <a:rPr i="0" lang="en" sz="2000"/>
              <a:t>02 | Can create an emoji button which triggers a dropdown menu containing all the emojis</a:t>
            </a:r>
            <a:endParaRPr i="0" sz="2000"/>
          </a:p>
          <a:p>
            <a:pPr indent="0" lvl="0" marL="0" rtl="0" algn="l">
              <a:spcBef>
                <a:spcPts val="0"/>
              </a:spcBef>
              <a:spcAft>
                <a:spcPts val="0"/>
              </a:spcAft>
              <a:buNone/>
            </a:pPr>
            <a:r>
              <a:t/>
            </a:r>
            <a:endParaRPr i="0" sz="2000"/>
          </a:p>
          <a:p>
            <a:pPr indent="0" lvl="0" marL="0" rtl="0" algn="l">
              <a:spcBef>
                <a:spcPts val="0"/>
              </a:spcBef>
              <a:spcAft>
                <a:spcPts val="0"/>
              </a:spcAft>
              <a:buNone/>
            </a:pPr>
            <a:r>
              <a:rPr i="0" lang="en" sz="2000"/>
              <a:t>03 | Make sure users can quit the game and get back to the chatbox</a:t>
            </a:r>
            <a:endParaRPr i="0" sz="2000"/>
          </a:p>
          <a:p>
            <a:pPr indent="0" lvl="0" marL="0" rtl="0" algn="l">
              <a:spcBef>
                <a:spcPts val="0"/>
              </a:spcBef>
              <a:spcAft>
                <a:spcPts val="0"/>
              </a:spcAft>
              <a:buNone/>
            </a:pPr>
            <a:r>
              <a:t/>
            </a:r>
            <a:endParaRPr i="0" sz="2000"/>
          </a:p>
          <a:p>
            <a:pPr indent="0" lvl="0" marL="0" rtl="0" algn="l">
              <a:spcBef>
                <a:spcPts val="0"/>
              </a:spcBef>
              <a:spcAft>
                <a:spcPts val="0"/>
              </a:spcAft>
              <a:buNone/>
            </a:pPr>
            <a:r>
              <a:rPr i="0" lang="en" sz="2000"/>
              <a:t>04 | Add a groupchat function</a:t>
            </a:r>
            <a:endParaRPr i="0"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0" y="0"/>
            <a:ext cx="42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8195"/>
                </a:solidFill>
              </a:rPr>
              <a:t>Secure Messaging</a:t>
            </a:r>
            <a:endParaRPr>
              <a:solidFill>
                <a:srgbClr val="5F8195"/>
              </a:solidFill>
            </a:endParaRPr>
          </a:p>
        </p:txBody>
      </p:sp>
      <p:sp>
        <p:nvSpPr>
          <p:cNvPr id="484" name="Google Shape;484;p56"/>
          <p:cNvSpPr txBox="1"/>
          <p:nvPr>
            <p:ph idx="5" type="subTitle"/>
          </p:nvPr>
        </p:nvSpPr>
        <p:spPr>
          <a:xfrm>
            <a:off x="4187425" y="155750"/>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600"/>
              <a:t>Performance optimization</a:t>
            </a:r>
            <a:endParaRPr i="0" sz="1600"/>
          </a:p>
        </p:txBody>
      </p:sp>
      <p:pic>
        <p:nvPicPr>
          <p:cNvPr id="485" name="Google Shape;485;p56"/>
          <p:cNvPicPr preferRelativeResize="0"/>
          <p:nvPr/>
        </p:nvPicPr>
        <p:blipFill>
          <a:blip r:embed="rId3">
            <a:alphaModFix/>
          </a:blip>
          <a:stretch>
            <a:fillRect/>
          </a:stretch>
        </p:blipFill>
        <p:spPr>
          <a:xfrm>
            <a:off x="152400" y="786650"/>
            <a:ext cx="2954875" cy="457372"/>
          </a:xfrm>
          <a:prstGeom prst="rect">
            <a:avLst/>
          </a:prstGeom>
          <a:noFill/>
          <a:ln>
            <a:noFill/>
          </a:ln>
        </p:spPr>
      </p:pic>
      <p:pic>
        <p:nvPicPr>
          <p:cNvPr id="486" name="Google Shape;486;p56"/>
          <p:cNvPicPr preferRelativeResize="0"/>
          <p:nvPr/>
        </p:nvPicPr>
        <p:blipFill>
          <a:blip r:embed="rId4">
            <a:alphaModFix/>
          </a:blip>
          <a:stretch>
            <a:fillRect/>
          </a:stretch>
        </p:blipFill>
        <p:spPr>
          <a:xfrm>
            <a:off x="152400" y="1294969"/>
            <a:ext cx="2954875" cy="385232"/>
          </a:xfrm>
          <a:prstGeom prst="rect">
            <a:avLst/>
          </a:prstGeom>
          <a:noFill/>
          <a:ln>
            <a:noFill/>
          </a:ln>
        </p:spPr>
      </p:pic>
      <p:sp>
        <p:nvSpPr>
          <p:cNvPr id="487" name="Google Shape;487;p56"/>
          <p:cNvSpPr txBox="1"/>
          <p:nvPr>
            <p:ph idx="5" type="subTitle"/>
          </p:nvPr>
        </p:nvSpPr>
        <p:spPr>
          <a:xfrm>
            <a:off x="3337050" y="937688"/>
            <a:ext cx="7845300" cy="9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1800"/>
              <a:t>A lot of </a:t>
            </a:r>
            <a:endParaRPr i="0" sz="1800"/>
          </a:p>
          <a:p>
            <a:pPr indent="0" lvl="0" marL="0" rtl="0" algn="l">
              <a:spcBef>
                <a:spcPts val="0"/>
              </a:spcBef>
              <a:spcAft>
                <a:spcPts val="0"/>
              </a:spcAft>
              <a:buNone/>
            </a:pPr>
            <a:r>
              <a:rPr b="1" lang="en">
                <a:latin typeface="Lexend Deca"/>
                <a:ea typeface="Lexend Deca"/>
                <a:cs typeface="Lexend Deca"/>
                <a:sym typeface="Lexend Deca"/>
              </a:rPr>
              <a:t>power modulo</a:t>
            </a:r>
            <a:r>
              <a:rPr b="1" i="0" lang="en" sz="2300">
                <a:latin typeface="Lexend Deca"/>
                <a:ea typeface="Lexend Deca"/>
                <a:cs typeface="Lexend Deca"/>
                <a:sym typeface="Lexend Deca"/>
              </a:rPr>
              <a:t> </a:t>
            </a:r>
            <a:endParaRPr b="1" i="0" sz="2300">
              <a:latin typeface="Lexend Deca"/>
              <a:ea typeface="Lexend Deca"/>
              <a:cs typeface="Lexend Deca"/>
              <a:sym typeface="Lexend Deca"/>
            </a:endParaRPr>
          </a:p>
          <a:p>
            <a:pPr indent="0" lvl="0" marL="0" rtl="0" algn="l">
              <a:spcBef>
                <a:spcPts val="0"/>
              </a:spcBef>
              <a:spcAft>
                <a:spcPts val="0"/>
              </a:spcAft>
              <a:buNone/>
            </a:pPr>
            <a:r>
              <a:rPr i="0" lang="en" sz="1800"/>
              <a:t>involved in cipher and decipher!</a:t>
            </a:r>
            <a:endParaRPr i="0" sz="1800"/>
          </a:p>
        </p:txBody>
      </p:sp>
      <p:sp>
        <p:nvSpPr>
          <p:cNvPr id="488" name="Google Shape;488;p56"/>
          <p:cNvSpPr txBox="1"/>
          <p:nvPr>
            <p:ph idx="5" type="subTitle"/>
          </p:nvPr>
        </p:nvSpPr>
        <p:spPr>
          <a:xfrm>
            <a:off x="649350" y="1457963"/>
            <a:ext cx="7845300" cy="9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sz="2200" u="sng"/>
              <a:t>The performance of power modulo becomes critical</a:t>
            </a:r>
            <a:endParaRPr i="0" sz="2200" u="sng"/>
          </a:p>
        </p:txBody>
      </p:sp>
      <p:pic>
        <p:nvPicPr>
          <p:cNvPr id="489" name="Google Shape;489;p56"/>
          <p:cNvPicPr preferRelativeResize="0"/>
          <p:nvPr/>
        </p:nvPicPr>
        <p:blipFill>
          <a:blip r:embed="rId5">
            <a:alphaModFix/>
          </a:blip>
          <a:stretch>
            <a:fillRect/>
          </a:stretch>
        </p:blipFill>
        <p:spPr>
          <a:xfrm>
            <a:off x="2852950" y="2552063"/>
            <a:ext cx="3438078" cy="24009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ph type="title"/>
          </p:nvPr>
        </p:nvSpPr>
        <p:spPr>
          <a:xfrm>
            <a:off x="1284000" y="1288250"/>
            <a:ext cx="6576000" cy="19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95" name="Google Shape;495;p57"/>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2023/05/14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6" type="subTitle"/>
          </p:nvPr>
        </p:nvSpPr>
        <p:spPr>
          <a:xfrm>
            <a:off x="872225" y="2881750"/>
            <a:ext cx="5985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User-centered design</a:t>
            </a:r>
            <a:endParaRPr/>
          </a:p>
        </p:txBody>
      </p:sp>
      <p:sp>
        <p:nvSpPr>
          <p:cNvPr id="179" name="Google Shape;17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and Motivation</a:t>
            </a:r>
            <a:endParaRPr/>
          </a:p>
        </p:txBody>
      </p:sp>
      <p:sp>
        <p:nvSpPr>
          <p:cNvPr id="180" name="Google Shape;180;p27"/>
          <p:cNvSpPr txBox="1"/>
          <p:nvPr>
            <p:ph idx="1" type="subTitle"/>
          </p:nvPr>
        </p:nvSpPr>
        <p:spPr>
          <a:xfrm>
            <a:off x="872225" y="1904825"/>
            <a:ext cx="73398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GUI-based chat system with secure messaging and a built-in online game Gomoku </a:t>
            </a:r>
            <a:endParaRPr/>
          </a:p>
        </p:txBody>
      </p:sp>
      <p:sp>
        <p:nvSpPr>
          <p:cNvPr id="181" name="Google Shape;181;p27"/>
          <p:cNvSpPr txBox="1"/>
          <p:nvPr>
            <p:ph idx="3" type="subTitle"/>
          </p:nvPr>
        </p:nvSpPr>
        <p:spPr>
          <a:xfrm>
            <a:off x="872225" y="3178550"/>
            <a:ext cx="5027400" cy="83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User-friendly Graphic User Interface (GUI)</a:t>
            </a:r>
            <a:endParaRPr/>
          </a:p>
          <a:p>
            <a:pPr indent="-304800" lvl="0" marL="457200" rtl="0" algn="l">
              <a:spcBef>
                <a:spcPts val="0"/>
              </a:spcBef>
              <a:spcAft>
                <a:spcPts val="0"/>
              </a:spcAft>
              <a:buSzPts val="1200"/>
              <a:buAutoNum type="arabicPeriod"/>
            </a:pPr>
            <a:r>
              <a:rPr lang="en"/>
              <a:t>Security and Privacy</a:t>
            </a:r>
            <a:endParaRPr/>
          </a:p>
          <a:p>
            <a:pPr indent="-304800" lvl="0" marL="457200" rtl="0" algn="l">
              <a:spcBef>
                <a:spcPts val="0"/>
              </a:spcBef>
              <a:spcAft>
                <a:spcPts val="0"/>
              </a:spcAft>
              <a:buSzPts val="1200"/>
              <a:buAutoNum type="arabicPeriod"/>
            </a:pPr>
            <a:r>
              <a:rPr lang="en"/>
              <a:t>Fun and pleasure when chatting </a:t>
            </a:r>
            <a:endParaRPr/>
          </a:p>
        </p:txBody>
      </p:sp>
      <p:sp>
        <p:nvSpPr>
          <p:cNvPr id="182" name="Google Shape;182;p27"/>
          <p:cNvSpPr txBox="1"/>
          <p:nvPr>
            <p:ph idx="5" type="subTitle"/>
          </p:nvPr>
        </p:nvSpPr>
        <p:spPr>
          <a:xfrm>
            <a:off x="872224" y="16079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63975" y="330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functions</a:t>
            </a:r>
            <a:endParaRPr/>
          </a:p>
        </p:txBody>
      </p:sp>
      <p:sp>
        <p:nvSpPr>
          <p:cNvPr id="188" name="Google Shape;188;p28"/>
          <p:cNvSpPr txBox="1"/>
          <p:nvPr>
            <p:ph idx="1" type="subTitle"/>
          </p:nvPr>
        </p:nvSpPr>
        <p:spPr>
          <a:xfrm>
            <a:off x="848773" y="1600025"/>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comes to our chat system for the first time, they need to sign up and create an account. For those who already have an account, they can directly sign in. </a:t>
            </a:r>
            <a:endParaRPr/>
          </a:p>
        </p:txBody>
      </p:sp>
      <p:sp>
        <p:nvSpPr>
          <p:cNvPr id="189" name="Google Shape;189;p28"/>
          <p:cNvSpPr txBox="1"/>
          <p:nvPr>
            <p:ph idx="5" type="subTitle"/>
          </p:nvPr>
        </p:nvSpPr>
        <p:spPr>
          <a:xfrm>
            <a:off x="881575" y="1256375"/>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01 | Login/Signup window</a:t>
            </a:r>
            <a:endParaRPr i="0"/>
          </a:p>
        </p:txBody>
      </p:sp>
      <p:sp>
        <p:nvSpPr>
          <p:cNvPr id="190" name="Google Shape;190;p28"/>
          <p:cNvSpPr txBox="1"/>
          <p:nvPr>
            <p:ph idx="1" type="subTitle"/>
          </p:nvPr>
        </p:nvSpPr>
        <p:spPr>
          <a:xfrm>
            <a:off x="855200" y="2678575"/>
            <a:ext cx="77040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logging in, users can connect other online users and send </a:t>
            </a:r>
            <a:r>
              <a:rPr lang="en"/>
              <a:t>messages</a:t>
            </a:r>
            <a:r>
              <a:rPr lang="en"/>
              <a:t> (secured) to chat freely. We provide 20 emojis for users to send to enhance the pleasure of chatting.</a:t>
            </a:r>
            <a:endParaRPr/>
          </a:p>
        </p:txBody>
      </p:sp>
      <p:sp>
        <p:nvSpPr>
          <p:cNvPr id="191" name="Google Shape;191;p28"/>
          <p:cNvSpPr txBox="1"/>
          <p:nvPr>
            <p:ph idx="5" type="subTitle"/>
          </p:nvPr>
        </p:nvSpPr>
        <p:spPr>
          <a:xfrm>
            <a:off x="863988" y="2359925"/>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02 | Chat &amp; Emoji</a:t>
            </a:r>
            <a:endParaRPr i="0"/>
          </a:p>
        </p:txBody>
      </p:sp>
      <p:sp>
        <p:nvSpPr>
          <p:cNvPr id="192" name="Google Shape;192;p28"/>
          <p:cNvSpPr txBox="1"/>
          <p:nvPr>
            <p:ph idx="1" type="subTitle"/>
          </p:nvPr>
        </p:nvSpPr>
        <p:spPr>
          <a:xfrm>
            <a:off x="869849" y="3727775"/>
            <a:ext cx="79299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built-in minigame </a:t>
            </a:r>
            <a:r>
              <a:rPr i="1" lang="en" sz="1800">
                <a:latin typeface="Lexend Deca SemiBold"/>
                <a:ea typeface="Lexend Deca SemiBold"/>
                <a:cs typeface="Lexend Deca SemiBold"/>
                <a:sym typeface="Lexend Deca SemiBold"/>
              </a:rPr>
              <a:t>Gomoku</a:t>
            </a:r>
            <a:r>
              <a:rPr lang="en"/>
              <a:t> for users to have fun.</a:t>
            </a:r>
            <a:endParaRPr/>
          </a:p>
        </p:txBody>
      </p:sp>
      <p:sp>
        <p:nvSpPr>
          <p:cNvPr id="193" name="Google Shape;193;p28"/>
          <p:cNvSpPr txBox="1"/>
          <p:nvPr>
            <p:ph idx="5" type="subTitle"/>
          </p:nvPr>
        </p:nvSpPr>
        <p:spPr>
          <a:xfrm>
            <a:off x="872792" y="3403308"/>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03 | Game </a:t>
            </a:r>
            <a:r>
              <a:rPr i="0" lang="en"/>
              <a:t>trigger</a:t>
            </a:r>
            <a:r>
              <a:rPr i="0" lang="en"/>
              <a:t> </a:t>
            </a:r>
            <a:endParaRPr i="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63975" y="330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Messaging</a:t>
            </a:r>
            <a:endParaRPr/>
          </a:p>
        </p:txBody>
      </p:sp>
      <p:sp>
        <p:nvSpPr>
          <p:cNvPr id="199" name="Google Shape;199;p29"/>
          <p:cNvSpPr txBox="1"/>
          <p:nvPr>
            <p:ph idx="1" type="subTitle"/>
          </p:nvPr>
        </p:nvSpPr>
        <p:spPr>
          <a:xfrm>
            <a:off x="848773" y="1600025"/>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Confidentiality, integrity, authenticity</a:t>
            </a:r>
            <a:endParaRPr/>
          </a:p>
        </p:txBody>
      </p:sp>
      <p:sp>
        <p:nvSpPr>
          <p:cNvPr id="200" name="Google Shape;200;p29"/>
          <p:cNvSpPr txBox="1"/>
          <p:nvPr>
            <p:ph idx="5" type="subTitle"/>
          </p:nvPr>
        </p:nvSpPr>
        <p:spPr>
          <a:xfrm>
            <a:off x="881575" y="1256375"/>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01 |  What is secured messaging</a:t>
            </a:r>
            <a:endParaRPr i="0"/>
          </a:p>
        </p:txBody>
      </p:sp>
      <p:sp>
        <p:nvSpPr>
          <p:cNvPr id="201" name="Google Shape;201;p29"/>
          <p:cNvSpPr txBox="1"/>
          <p:nvPr>
            <p:ph idx="1" type="subTitle"/>
          </p:nvPr>
        </p:nvSpPr>
        <p:spPr>
          <a:xfrm>
            <a:off x="855196" y="2678575"/>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a:t>
            </a:r>
            <a:r>
              <a:rPr lang="en"/>
              <a:t>information</a:t>
            </a:r>
            <a:r>
              <a:rPr lang="en"/>
              <a:t> security matters</a:t>
            </a:r>
            <a:endParaRPr/>
          </a:p>
        </p:txBody>
      </p:sp>
      <p:sp>
        <p:nvSpPr>
          <p:cNvPr id="202" name="Google Shape;202;p29"/>
          <p:cNvSpPr txBox="1"/>
          <p:nvPr>
            <p:ph idx="5" type="subTitle"/>
          </p:nvPr>
        </p:nvSpPr>
        <p:spPr>
          <a:xfrm>
            <a:off x="864000" y="2359925"/>
            <a:ext cx="73281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02 | Why do we need </a:t>
            </a:r>
            <a:r>
              <a:rPr i="0" lang="en"/>
              <a:t>secure</a:t>
            </a:r>
            <a:r>
              <a:rPr i="0" lang="en"/>
              <a:t> messaging</a:t>
            </a:r>
            <a:endParaRPr i="0"/>
          </a:p>
        </p:txBody>
      </p:sp>
      <p:sp>
        <p:nvSpPr>
          <p:cNvPr id="203" name="Google Shape;203;p29"/>
          <p:cNvSpPr txBox="1"/>
          <p:nvPr>
            <p:ph idx="1" type="subTitle"/>
          </p:nvPr>
        </p:nvSpPr>
        <p:spPr>
          <a:xfrm>
            <a:off x="869858" y="3727777"/>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algorithms, and here we use RSA</a:t>
            </a:r>
            <a:endParaRPr/>
          </a:p>
        </p:txBody>
      </p:sp>
      <p:sp>
        <p:nvSpPr>
          <p:cNvPr id="204" name="Google Shape;204;p29"/>
          <p:cNvSpPr txBox="1"/>
          <p:nvPr>
            <p:ph idx="5" type="subTitle"/>
          </p:nvPr>
        </p:nvSpPr>
        <p:spPr>
          <a:xfrm>
            <a:off x="872803" y="3403300"/>
            <a:ext cx="73281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03 | How do we secure our messaging</a:t>
            </a:r>
            <a:endParaRPr i="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763975" y="330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 Gomoku</a:t>
            </a:r>
            <a:endParaRPr/>
          </a:p>
        </p:txBody>
      </p:sp>
      <p:sp>
        <p:nvSpPr>
          <p:cNvPr id="210" name="Google Shape;210;p30"/>
          <p:cNvSpPr txBox="1"/>
          <p:nvPr>
            <p:ph idx="1" type="subTitle"/>
          </p:nvPr>
        </p:nvSpPr>
        <p:spPr>
          <a:xfrm>
            <a:off x="848773" y="1600025"/>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ph idx="5" type="subTitle"/>
          </p:nvPr>
        </p:nvSpPr>
        <p:spPr>
          <a:xfrm>
            <a:off x="881575" y="1256375"/>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01 | </a:t>
            </a:r>
            <a:r>
              <a:rPr i="0" lang="en"/>
              <a:t>Win: Five in a row</a:t>
            </a:r>
            <a:endParaRPr i="0"/>
          </a:p>
        </p:txBody>
      </p:sp>
      <p:sp>
        <p:nvSpPr>
          <p:cNvPr id="212" name="Google Shape;212;p30"/>
          <p:cNvSpPr txBox="1"/>
          <p:nvPr>
            <p:ph idx="1" type="subTitle"/>
          </p:nvPr>
        </p:nvSpPr>
        <p:spPr>
          <a:xfrm>
            <a:off x="855196" y="2678575"/>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ph idx="5" type="subTitle"/>
          </p:nvPr>
        </p:nvSpPr>
        <p:spPr>
          <a:xfrm>
            <a:off x="863988" y="2359925"/>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02 | Round time countdown</a:t>
            </a:r>
            <a:endParaRPr i="0"/>
          </a:p>
        </p:txBody>
      </p:sp>
      <p:sp>
        <p:nvSpPr>
          <p:cNvPr id="214" name="Google Shape;214;p30"/>
          <p:cNvSpPr txBox="1"/>
          <p:nvPr>
            <p:ph idx="1" type="subTitle"/>
          </p:nvPr>
        </p:nvSpPr>
        <p:spPr>
          <a:xfrm>
            <a:off x="869858" y="3727777"/>
            <a:ext cx="7328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ph idx="5" type="subTitle"/>
          </p:nvPr>
        </p:nvSpPr>
        <p:spPr>
          <a:xfrm>
            <a:off x="872792" y="3403308"/>
            <a:ext cx="5094900" cy="4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0" lang="en"/>
              <a:t>03 | Auto placement</a:t>
            </a:r>
            <a:endParaRPr i="0"/>
          </a:p>
        </p:txBody>
      </p:sp>
      <p:pic>
        <p:nvPicPr>
          <p:cNvPr id="216" name="Google Shape;216;p30"/>
          <p:cNvPicPr preferRelativeResize="0"/>
          <p:nvPr/>
        </p:nvPicPr>
        <p:blipFill>
          <a:blip r:embed="rId3">
            <a:alphaModFix/>
          </a:blip>
          <a:stretch>
            <a:fillRect/>
          </a:stretch>
        </p:blipFill>
        <p:spPr>
          <a:xfrm>
            <a:off x="5247800" y="1256375"/>
            <a:ext cx="2481450" cy="24814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1"/>
          <p:cNvPicPr preferRelativeResize="0"/>
          <p:nvPr/>
        </p:nvPicPr>
        <p:blipFill>
          <a:blip r:embed="rId3">
            <a:alphaModFix/>
          </a:blip>
          <a:stretch>
            <a:fillRect/>
          </a:stretch>
        </p:blipFill>
        <p:spPr>
          <a:xfrm>
            <a:off x="5108325" y="861525"/>
            <a:ext cx="2815374" cy="3291950"/>
          </a:xfrm>
          <a:prstGeom prst="rect">
            <a:avLst/>
          </a:prstGeom>
          <a:noFill/>
          <a:ln>
            <a:noFill/>
          </a:ln>
        </p:spPr>
      </p:pic>
      <p:sp>
        <p:nvSpPr>
          <p:cNvPr id="222" name="Google Shape;222;p31"/>
          <p:cNvSpPr txBox="1"/>
          <p:nvPr>
            <p:ph idx="2" type="title"/>
          </p:nvPr>
        </p:nvSpPr>
        <p:spPr>
          <a:xfrm>
            <a:off x="2327825" y="1057300"/>
            <a:ext cx="16101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3" name="Google Shape;223;p31"/>
          <p:cNvSpPr txBox="1"/>
          <p:nvPr>
            <p:ph type="title"/>
          </p:nvPr>
        </p:nvSpPr>
        <p:spPr>
          <a:xfrm>
            <a:off x="408425" y="2343375"/>
            <a:ext cx="3529500" cy="158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Demo</a:t>
            </a:r>
            <a:endParaRPr sz="4100"/>
          </a:p>
        </p:txBody>
      </p:sp>
      <p:pic>
        <p:nvPicPr>
          <p:cNvPr id="224" name="Google Shape;224;p31"/>
          <p:cNvPicPr preferRelativeResize="0"/>
          <p:nvPr/>
        </p:nvPicPr>
        <p:blipFill>
          <a:blip r:embed="rId4">
            <a:alphaModFix/>
          </a:blip>
          <a:stretch>
            <a:fillRect/>
          </a:stretch>
        </p:blipFill>
        <p:spPr>
          <a:xfrm flipH="1" rot="-8100000">
            <a:off x="7534235" y="981275"/>
            <a:ext cx="3497580" cy="5143500"/>
          </a:xfrm>
          <a:prstGeom prst="rect">
            <a:avLst/>
          </a:prstGeom>
          <a:noFill/>
          <a:ln>
            <a:noFill/>
          </a:ln>
        </p:spPr>
      </p:pic>
      <p:sp>
        <p:nvSpPr>
          <p:cNvPr id="225" name="Google Shape;225;p31"/>
          <p:cNvSpPr/>
          <p:nvPr/>
        </p:nvSpPr>
        <p:spPr>
          <a:xfrm flipH="1" rot="10800000">
            <a:off x="5960200"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2"/>
          <p:cNvPicPr preferRelativeResize="0"/>
          <p:nvPr>
            <p:ph idx="3" type="pic"/>
          </p:nvPr>
        </p:nvPicPr>
        <p:blipFill rotWithShape="1">
          <a:blip r:embed="rId3">
            <a:alphaModFix amt="69000"/>
          </a:blip>
          <a:srcRect b="0" l="17735" r="17371" t="0"/>
          <a:stretch/>
        </p:blipFill>
        <p:spPr>
          <a:xfrm>
            <a:off x="4473600" y="539500"/>
            <a:ext cx="3957176" cy="4064499"/>
          </a:xfrm>
          <a:prstGeom prst="rect">
            <a:avLst/>
          </a:prstGeom>
        </p:spPr>
      </p:pic>
      <p:sp>
        <p:nvSpPr>
          <p:cNvPr id="231" name="Google Shape;231;p32"/>
          <p:cNvSpPr txBox="1"/>
          <p:nvPr>
            <p:ph idx="2" type="title"/>
          </p:nvPr>
        </p:nvSpPr>
        <p:spPr>
          <a:xfrm>
            <a:off x="2327825" y="1057300"/>
            <a:ext cx="16101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2" name="Google Shape;232;p32"/>
          <p:cNvSpPr txBox="1"/>
          <p:nvPr>
            <p:ph type="title"/>
          </p:nvPr>
        </p:nvSpPr>
        <p:spPr>
          <a:xfrm>
            <a:off x="408425" y="2343375"/>
            <a:ext cx="3529500" cy="158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Discussion</a:t>
            </a:r>
            <a:endParaRPr sz="4100"/>
          </a:p>
        </p:txBody>
      </p:sp>
      <p:pic>
        <p:nvPicPr>
          <p:cNvPr id="233" name="Google Shape;233;p32"/>
          <p:cNvPicPr preferRelativeResize="0"/>
          <p:nvPr/>
        </p:nvPicPr>
        <p:blipFill>
          <a:blip r:embed="rId4">
            <a:alphaModFix/>
          </a:blip>
          <a:stretch>
            <a:fillRect/>
          </a:stretch>
        </p:blipFill>
        <p:spPr>
          <a:xfrm flipH="1" rot="-8100000">
            <a:off x="7534235" y="981275"/>
            <a:ext cx="3497580" cy="5143500"/>
          </a:xfrm>
          <a:prstGeom prst="rect">
            <a:avLst/>
          </a:prstGeom>
          <a:noFill/>
          <a:ln>
            <a:noFill/>
          </a:ln>
        </p:spPr>
      </p:pic>
      <p:sp>
        <p:nvSpPr>
          <p:cNvPr id="234" name="Google Shape;234;p32"/>
          <p:cNvSpPr/>
          <p:nvPr/>
        </p:nvSpPr>
        <p:spPr>
          <a:xfrm flipH="1" rot="10800000">
            <a:off x="5960200" y="-1101975"/>
            <a:ext cx="1963500" cy="1963500"/>
          </a:xfrm>
          <a:prstGeom prst="diagStripe">
            <a:avLst>
              <a:gd fmla="val 64604" name="adj"/>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inal Year Project Results Meeting by Slidesgo">
  <a:themeElements>
    <a:clrScheme name="Simple Light">
      <a:dk1>
        <a:srgbClr val="FFFFFF"/>
      </a:dk1>
      <a:lt1>
        <a:srgbClr val="0C2633"/>
      </a:lt1>
      <a:dk2>
        <a:srgbClr val="067AA9"/>
      </a:dk2>
      <a:lt2>
        <a:srgbClr val="00E3D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